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19" r:id="rId3"/>
    <p:sldId id="257" r:id="rId4"/>
    <p:sldId id="262" r:id="rId5"/>
    <p:sldId id="312" r:id="rId6"/>
    <p:sldId id="313" r:id="rId7"/>
    <p:sldId id="314" r:id="rId8"/>
    <p:sldId id="315" r:id="rId9"/>
    <p:sldId id="300" r:id="rId10"/>
    <p:sldId id="301" r:id="rId11"/>
    <p:sldId id="317" r:id="rId12"/>
    <p:sldId id="318" r:id="rId13"/>
    <p:sldId id="302" r:id="rId14"/>
    <p:sldId id="303" r:id="rId15"/>
    <p:sldId id="283" r:id="rId16"/>
    <p:sldId id="306" r:id="rId17"/>
    <p:sldId id="307" r:id="rId18"/>
    <p:sldId id="308" r:id="rId19"/>
    <p:sldId id="309" r:id="rId20"/>
    <p:sldId id="288" r:id="rId21"/>
    <p:sldId id="297" r:id="rId2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99"/>
    <a:srgbClr val="61F94D"/>
    <a:srgbClr val="FF6699"/>
    <a:srgbClr val="4DF836"/>
    <a:srgbClr val="54C4D0"/>
    <a:srgbClr val="FF3399"/>
    <a:srgbClr val="FFFFFF"/>
    <a:srgbClr val="5AC7D2"/>
    <a:srgbClr val="FFCC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16" autoAdjust="0"/>
    <p:restoredTop sz="92727" autoAdjust="0"/>
  </p:normalViewPr>
  <p:slideViewPr>
    <p:cSldViewPr>
      <p:cViewPr>
        <p:scale>
          <a:sx n="100" d="100"/>
          <a:sy n="100" d="100"/>
        </p:scale>
        <p:origin x="-468" y="13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5FEE86-CAF2-458F-863B-078C1EBF9B3B}" type="datetimeFigureOut">
              <a:rPr lang="zh-TW" altLang="en-US" smtClean="0"/>
              <a:pPr/>
              <a:t>2015/8/13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96724A-83AC-430F-A44D-EC2F8AFE0C9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7555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要放圖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6724A-83AC-430F-A44D-EC2F8AFE0C9E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68607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PQ</a:t>
            </a:r>
            <a:r>
              <a:rPr lang="zh-TW" altLang="en-US" dirty="0" smtClean="0"/>
              <a:t>基本上就是網頁版的縮小化，進階檢索欄也恢復，功能與電腦版相同，</a:t>
            </a:r>
            <a:endParaRPr lang="en-US" altLang="zh-TW" dirty="0" smtClean="0"/>
          </a:p>
          <a:p>
            <a:r>
              <a:rPr lang="zh-TW" altLang="en-US" dirty="0" smtClean="0"/>
              <a:t>因畫面增大使用上也比較舒服</a:t>
            </a:r>
            <a:endParaRPr lang="en-US" altLang="zh-TW" dirty="0" smtClean="0"/>
          </a:p>
          <a:p>
            <a:r>
              <a:rPr lang="zh-TW" altLang="en-US" dirty="0" smtClean="0"/>
              <a:t>而</a:t>
            </a:r>
            <a:r>
              <a:rPr lang="en-US" altLang="zh-TW" dirty="0" smtClean="0"/>
              <a:t>EB</a:t>
            </a:r>
            <a:r>
              <a:rPr lang="zh-TW" altLang="en-US" dirty="0" smtClean="0"/>
              <a:t>行動版並沒有因畫面放大而增加功能，用完整版比較方便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6724A-83AC-430F-A44D-EC2F8AFE0C9E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0777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後半段主要仍以</a:t>
            </a:r>
            <a:r>
              <a:rPr lang="en-US" altLang="zh-TW" dirty="0" err="1" smtClean="0"/>
              <a:t>pq</a:t>
            </a:r>
            <a:r>
              <a:rPr lang="zh-TW" altLang="en-US" dirty="0" smtClean="0"/>
              <a:t>與</a:t>
            </a:r>
            <a:r>
              <a:rPr lang="en-US" altLang="zh-TW" dirty="0" err="1" smtClean="0"/>
              <a:t>eb</a:t>
            </a:r>
            <a:r>
              <a:rPr lang="zh-TW" altLang="en-US" dirty="0" smtClean="0"/>
              <a:t>的差異為主</a:t>
            </a:r>
            <a:endParaRPr lang="en-US" altLang="zh-TW" dirty="0" smtClean="0"/>
          </a:p>
          <a:p>
            <a:r>
              <a:rPr lang="zh-TW" altLang="en-US" dirty="0" smtClean="0"/>
              <a:t>中間會稍微帶到</a:t>
            </a:r>
            <a:r>
              <a:rPr lang="en-US" altLang="zh-TW" dirty="0" smtClean="0"/>
              <a:t>PQ</a:t>
            </a:r>
            <a:r>
              <a:rPr lang="zh-TW" altLang="en-US" dirty="0" smtClean="0"/>
              <a:t>新舊手機版的差異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6724A-83AC-430F-A44D-EC2F8AFE0C9E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可以看到</a:t>
            </a:r>
            <a:r>
              <a:rPr lang="en-US" altLang="zh-TW" dirty="0" err="1" smtClean="0"/>
              <a:t>pq</a:t>
            </a:r>
            <a:r>
              <a:rPr lang="zh-TW" altLang="en-US" dirty="0" smtClean="0"/>
              <a:t>在新版做了顏色的變動，且有更清楚的色塊區別，走向簡潔的風格。</a:t>
            </a:r>
            <a:endParaRPr lang="en-US" altLang="zh-TW" dirty="0" smtClean="0"/>
          </a:p>
          <a:p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圖示化介面：後第一次使用要找一下，且數字無法即時顯示於上方，反而舊版的文字導覽列較</a:t>
            </a:r>
            <a:endParaRPr lang="en-US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功能接保留相同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6724A-83AC-430F-A44D-EC2F8AFE0C9E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98700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6724A-83AC-430F-A44D-EC2F8AFE0C9E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6991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在進階的頁面中 舊版選項為單欄，顯得頁面較長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6724A-83AC-430F-A44D-EC2F8AFE0C9E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9870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可以看到新版將紅框的檢索功能刪除</a:t>
            </a:r>
            <a:endParaRPr lang="en-US" altLang="zh-TW" dirty="0" smtClean="0"/>
          </a:p>
          <a:p>
            <a:r>
              <a:rPr lang="zh-TW" altLang="en-US" dirty="0" smtClean="0"/>
              <a:t>且以雙藍顯示，畫面較簡潔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6724A-83AC-430F-A44D-EC2F8AFE0C9E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9870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檢索結果頁將會以顏色、功能欄、輸出三方面做比較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6724A-83AC-430F-A44D-EC2F8AFE0C9E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6267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6724A-83AC-430F-A44D-EC2F8AFE0C9E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48849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舊版為與電腦版相同，必須不斷放大縮小使用</a:t>
            </a:r>
            <a:endParaRPr lang="en-US" altLang="zh-TW" dirty="0" smtClean="0"/>
          </a:p>
          <a:p>
            <a:r>
              <a:rPr lang="zh-TW" altLang="en-US" dirty="0" smtClean="0"/>
              <a:t>新版則是新建的行動版，使用上較方便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6724A-83AC-430F-A44D-EC2F8AFE0C9E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1808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0335E-2F8B-481A-AF7E-406CD4B0977C}" type="datetimeFigureOut">
              <a:rPr lang="zh-TW" altLang="en-US" smtClean="0"/>
              <a:pPr/>
              <a:t>2015/8/13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76CCC-218E-402D-BC3A-5CFCC148F25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0335E-2F8B-481A-AF7E-406CD4B0977C}" type="datetimeFigureOut">
              <a:rPr lang="zh-TW" altLang="en-US" smtClean="0"/>
              <a:pPr/>
              <a:t>2015/8/13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76CCC-218E-402D-BC3A-5CFCC148F25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0335E-2F8B-481A-AF7E-406CD4B0977C}" type="datetimeFigureOut">
              <a:rPr lang="zh-TW" altLang="en-US" smtClean="0"/>
              <a:pPr/>
              <a:t>2015/8/13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76CCC-218E-402D-BC3A-5CFCC148F25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0335E-2F8B-481A-AF7E-406CD4B0977C}" type="datetimeFigureOut">
              <a:rPr lang="zh-TW" altLang="en-US" smtClean="0"/>
              <a:pPr/>
              <a:t>2015/8/13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76CCC-218E-402D-BC3A-5CFCC148F25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0335E-2F8B-481A-AF7E-406CD4B0977C}" type="datetimeFigureOut">
              <a:rPr lang="zh-TW" altLang="en-US" smtClean="0"/>
              <a:pPr/>
              <a:t>2015/8/13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76CCC-218E-402D-BC3A-5CFCC148F25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0335E-2F8B-481A-AF7E-406CD4B0977C}" type="datetimeFigureOut">
              <a:rPr lang="zh-TW" altLang="en-US" smtClean="0"/>
              <a:pPr/>
              <a:t>2015/8/13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76CCC-218E-402D-BC3A-5CFCC148F25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0335E-2F8B-481A-AF7E-406CD4B0977C}" type="datetimeFigureOut">
              <a:rPr lang="zh-TW" altLang="en-US" smtClean="0"/>
              <a:pPr/>
              <a:t>2015/8/13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76CCC-218E-402D-BC3A-5CFCC148F25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0335E-2F8B-481A-AF7E-406CD4B0977C}" type="datetimeFigureOut">
              <a:rPr lang="zh-TW" altLang="en-US" smtClean="0"/>
              <a:pPr/>
              <a:t>2015/8/13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76CCC-218E-402D-BC3A-5CFCC148F25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0335E-2F8B-481A-AF7E-406CD4B0977C}" type="datetimeFigureOut">
              <a:rPr lang="zh-TW" altLang="en-US" smtClean="0"/>
              <a:pPr/>
              <a:t>2015/8/13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76CCC-218E-402D-BC3A-5CFCC148F25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0335E-2F8B-481A-AF7E-406CD4B0977C}" type="datetimeFigureOut">
              <a:rPr lang="zh-TW" altLang="en-US" smtClean="0"/>
              <a:pPr/>
              <a:t>2015/8/13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76CCC-218E-402D-BC3A-5CFCC148F25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0335E-2F8B-481A-AF7E-406CD4B0977C}" type="datetimeFigureOut">
              <a:rPr lang="zh-TW" altLang="en-US" smtClean="0"/>
              <a:pPr/>
              <a:t>2015/8/13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76CCC-218E-402D-BC3A-5CFCC148F25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5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0335E-2F8B-481A-AF7E-406CD4B0977C}" type="datetimeFigureOut">
              <a:rPr lang="zh-TW" altLang="en-US" smtClean="0"/>
              <a:pPr/>
              <a:t>2015/8/13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76CCC-218E-402D-BC3A-5CFCC148F25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橢圓 7"/>
          <p:cNvSpPr/>
          <p:nvPr/>
        </p:nvSpPr>
        <p:spPr>
          <a:xfrm>
            <a:off x="2071670" y="4714884"/>
            <a:ext cx="2928958" cy="3065792"/>
          </a:xfrm>
          <a:prstGeom prst="ellipse">
            <a:avLst/>
          </a:prstGeom>
          <a:solidFill>
            <a:srgbClr val="4DF836">
              <a:alpha val="4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7" name="橢圓 6"/>
          <p:cNvSpPr/>
          <p:nvPr/>
        </p:nvSpPr>
        <p:spPr>
          <a:xfrm>
            <a:off x="-1285916" y="2714620"/>
            <a:ext cx="4567079" cy="4695833"/>
          </a:xfrm>
          <a:prstGeom prst="ellipse">
            <a:avLst/>
          </a:prstGeom>
          <a:solidFill>
            <a:srgbClr val="FF3399">
              <a:alpha val="4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923224"/>
            <a:ext cx="7772400" cy="2592289"/>
          </a:xfrm>
        </p:spPr>
        <p:txBody>
          <a:bodyPr/>
          <a:lstStyle/>
          <a:p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ProQuest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新舊平台說明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dirty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漢珍數位圖書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" name="圖片 4" descr="pointer3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3494396"/>
            <a:ext cx="2062585" cy="2062585"/>
          </a:xfrm>
          <a:prstGeom prst="rect">
            <a:avLst/>
          </a:prstGeom>
        </p:spPr>
      </p:pic>
      <p:sp>
        <p:nvSpPr>
          <p:cNvPr id="9" name="橢圓 8"/>
          <p:cNvSpPr/>
          <p:nvPr/>
        </p:nvSpPr>
        <p:spPr>
          <a:xfrm>
            <a:off x="-1214478" y="428604"/>
            <a:ext cx="2928958" cy="3065792"/>
          </a:xfrm>
          <a:prstGeom prst="ellipse">
            <a:avLst/>
          </a:prstGeom>
          <a:solidFill>
            <a:srgbClr val="4DF836">
              <a:alpha val="4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6" name="直線接點 5"/>
          <p:cNvCxnSpPr/>
          <p:nvPr/>
        </p:nvCxnSpPr>
        <p:spPr>
          <a:xfrm>
            <a:off x="1619672" y="3284984"/>
            <a:ext cx="5904656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10" r="1500" b="9922"/>
          <a:stretch/>
        </p:blipFill>
        <p:spPr bwMode="auto">
          <a:xfrm>
            <a:off x="31373" y="1124744"/>
            <a:ext cx="9053719" cy="573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08112"/>
          </a:xfrm>
        </p:spPr>
        <p:txBody>
          <a:bodyPr>
            <a:noAutofit/>
          </a:bodyPr>
          <a:lstStyle/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  <a:cs typeface="+mn-cs"/>
              </a:rPr>
              <a:t>新版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  <a:cs typeface="+mn-cs"/>
              </a:rPr>
              <a:t>- 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  <a:cs typeface="+mn-cs"/>
              </a:rPr>
              <a:t>檢索結果介面</a:t>
            </a:r>
          </a:p>
        </p:txBody>
      </p:sp>
      <p:cxnSp>
        <p:nvCxnSpPr>
          <p:cNvPr id="7" name="直線接點 6"/>
          <p:cNvCxnSpPr/>
          <p:nvPr/>
        </p:nvCxnSpPr>
        <p:spPr>
          <a:xfrm>
            <a:off x="467544" y="3356992"/>
            <a:ext cx="129614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402432" y="4069824"/>
            <a:ext cx="1944216" cy="278092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rgbClr val="FF0000"/>
                </a:solidFill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11" name="直線接點 10"/>
          <p:cNvCxnSpPr/>
          <p:nvPr/>
        </p:nvCxnSpPr>
        <p:spPr>
          <a:xfrm flipV="1">
            <a:off x="6588224" y="3356992"/>
            <a:ext cx="2016224" cy="944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" t="37621" r="70861" b="55518"/>
          <a:stretch/>
        </p:blipFill>
        <p:spPr bwMode="auto">
          <a:xfrm>
            <a:off x="467544" y="3153103"/>
            <a:ext cx="2417546" cy="504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直線接點 13"/>
          <p:cNvCxnSpPr/>
          <p:nvPr/>
        </p:nvCxnSpPr>
        <p:spPr>
          <a:xfrm flipV="1">
            <a:off x="668205" y="3523562"/>
            <a:ext cx="2016224" cy="944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8172399" y="3153103"/>
            <a:ext cx="530453" cy="20388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rgbClr val="FF0000"/>
                </a:solidFill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1861199" y="5373216"/>
            <a:ext cx="7282801" cy="1200329"/>
          </a:xfrm>
          <a:prstGeom prst="rect">
            <a:avLst/>
          </a:prstGeom>
          <a:solidFill>
            <a:schemeClr val="accent6">
              <a:lumMod val="60000"/>
              <a:lumOff val="40000"/>
              <a:tint val="66000"/>
              <a:satMod val="1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Adobe 繁黑體 Std B" pitchFamily="34" charset="-120"/>
                <a:ea typeface="Adobe 繁黑體 Std B" pitchFamily="34" charset="-120"/>
              </a:rPr>
              <a:t>檢索</a:t>
            </a:r>
            <a:r>
              <a:rPr lang="zh-TW" altLang="en-US" sz="2400" dirty="0">
                <a:latin typeface="Adobe 繁黑體 Std B" pitchFamily="34" charset="-120"/>
                <a:ea typeface="Adobe 繁黑體 Std B" pitchFamily="34" charset="-120"/>
              </a:rPr>
              <a:t>結果再次縮小範圍的</a:t>
            </a:r>
            <a:r>
              <a:rPr lang="zh-TW" altLang="en-US" sz="2400" dirty="0" smtClean="0">
                <a:latin typeface="Adobe 繁黑體 Std B" pitchFamily="34" charset="-120"/>
                <a:ea typeface="Adobe 繁黑體 Std B" pitchFamily="34" charset="-120"/>
              </a:rPr>
              <a:t>功能列移</a:t>
            </a:r>
            <a:r>
              <a:rPr lang="zh-TW" altLang="en-US" sz="2400" dirty="0">
                <a:latin typeface="Adobe 繁黑體 Std B" pitchFamily="34" charset="-120"/>
                <a:ea typeface="Adobe 繁黑體 Std B" pitchFamily="34" charset="-120"/>
              </a:rPr>
              <a:t>至左方</a:t>
            </a:r>
            <a:r>
              <a:rPr lang="zh-TW" altLang="en-US" sz="2400" dirty="0" smtClean="0">
                <a:latin typeface="Adobe 繁黑體 Std B" pitchFamily="34" charset="-120"/>
                <a:ea typeface="Adobe 繁黑體 Std B" pitchFamily="34" charset="-120"/>
              </a:rPr>
              <a:t>，以符合功能列多在網頁左邊呈現之慣例，同時僅列出最常使用的引用、列印、郵寄功能以圖像呈現，畫面更簡潔！</a:t>
            </a:r>
            <a:endParaRPr lang="zh-TW" altLang="en-US" sz="2400" dirty="0">
              <a:latin typeface="Adobe 繁黑體 Std B" pitchFamily="34" charset="-120"/>
              <a:ea typeface="Adobe 繁黑體 Std B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3754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橢圓 31"/>
          <p:cNvSpPr/>
          <p:nvPr/>
        </p:nvSpPr>
        <p:spPr>
          <a:xfrm>
            <a:off x="214282" y="5500702"/>
            <a:ext cx="785818" cy="78581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橢圓 30"/>
          <p:cNvSpPr/>
          <p:nvPr/>
        </p:nvSpPr>
        <p:spPr>
          <a:xfrm>
            <a:off x="214282" y="4071942"/>
            <a:ext cx="785818" cy="78581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457200" y="-7146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zh-TW" altLang="en-US" sz="4400" dirty="0">
                <a:latin typeface="微軟正黑體" pitchFamily="34" charset="-120"/>
                <a:ea typeface="微軟正黑體" pitchFamily="34" charset="-120"/>
              </a:rPr>
              <a:t>單篇結果</a:t>
            </a:r>
            <a:r>
              <a:rPr lang="zh-TW" altLang="en-US" sz="4400" dirty="0" smtClean="0">
                <a:latin typeface="微軟正黑體" pitchFamily="34" charset="-120"/>
                <a:ea typeface="微軟正黑體" pitchFamily="34" charset="-120"/>
              </a:rPr>
              <a:t>頁</a:t>
            </a:r>
            <a:r>
              <a:rPr lang="zh-TW" altLang="en-US" sz="4400" dirty="0">
                <a:latin typeface="微軟正黑體" pitchFamily="34" charset="-120"/>
                <a:ea typeface="微軟正黑體" pitchFamily="34" charset="-120"/>
              </a:rPr>
              <a:t>面</a:t>
            </a:r>
            <a:endParaRPr kumimoji="0" lang="zh-TW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6" name="橢圓 5"/>
          <p:cNvSpPr/>
          <p:nvPr/>
        </p:nvSpPr>
        <p:spPr>
          <a:xfrm>
            <a:off x="1142976" y="1142984"/>
            <a:ext cx="2143140" cy="2143140"/>
          </a:xfrm>
          <a:prstGeom prst="ellipse">
            <a:avLst/>
          </a:prstGeom>
          <a:solidFill>
            <a:srgbClr val="FF3399">
              <a:alpha val="49020"/>
            </a:srgb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3399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3929058" y="1142984"/>
            <a:ext cx="2143140" cy="2143140"/>
          </a:xfrm>
          <a:prstGeom prst="ellipse">
            <a:avLst/>
          </a:prstGeom>
          <a:solidFill>
            <a:srgbClr val="4DF836">
              <a:alpha val="63922"/>
            </a:srgb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3" name="圖片 12" descr="wrench1 (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4370" y="1643050"/>
            <a:ext cx="1147762" cy="1147762"/>
          </a:xfrm>
          <a:prstGeom prst="rect">
            <a:avLst/>
          </a:prstGeom>
        </p:spPr>
      </p:pic>
      <p:sp>
        <p:nvSpPr>
          <p:cNvPr id="14" name="文字方塊 13"/>
          <p:cNvSpPr txBox="1"/>
          <p:nvPr/>
        </p:nvSpPr>
        <p:spPr>
          <a:xfrm>
            <a:off x="1571604" y="3429000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FF3399"/>
                </a:solidFill>
                <a:latin typeface="微軟正黑體" pitchFamily="34" charset="-120"/>
                <a:ea typeface="微軟正黑體" pitchFamily="34" charset="-120"/>
              </a:rPr>
              <a:t>閱  讀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4429124" y="3429000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rgbClr val="4DF836"/>
                </a:solidFill>
                <a:latin typeface="微軟正黑體" pitchFamily="34" charset="-120"/>
                <a:ea typeface="微軟正黑體" pitchFamily="34" charset="-120"/>
              </a:rPr>
              <a:t>功  能</a:t>
            </a:r>
            <a:endParaRPr lang="zh-TW" altLang="en-US" sz="2800" dirty="0">
              <a:solidFill>
                <a:srgbClr val="4DF836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17" name="直線接點 16"/>
          <p:cNvCxnSpPr/>
          <p:nvPr/>
        </p:nvCxnSpPr>
        <p:spPr>
          <a:xfrm>
            <a:off x="928662" y="3928822"/>
            <a:ext cx="2500330" cy="213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>
          <a:xfrm>
            <a:off x="3714744" y="3929066"/>
            <a:ext cx="2500330" cy="213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/>
          <p:cNvCxnSpPr/>
          <p:nvPr/>
        </p:nvCxnSpPr>
        <p:spPr>
          <a:xfrm>
            <a:off x="928662" y="5286388"/>
            <a:ext cx="2500330" cy="213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接點 25"/>
          <p:cNvCxnSpPr/>
          <p:nvPr/>
        </p:nvCxnSpPr>
        <p:spPr>
          <a:xfrm>
            <a:off x="1000100" y="6572272"/>
            <a:ext cx="2500330" cy="213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/>
          <p:cNvCxnSpPr/>
          <p:nvPr/>
        </p:nvCxnSpPr>
        <p:spPr>
          <a:xfrm>
            <a:off x="3714744" y="5286388"/>
            <a:ext cx="2500330" cy="213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/>
          <p:cNvCxnSpPr/>
          <p:nvPr/>
        </p:nvCxnSpPr>
        <p:spPr>
          <a:xfrm>
            <a:off x="3714744" y="6572272"/>
            <a:ext cx="2500330" cy="213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字方塊 28"/>
          <p:cNvSpPr txBox="1"/>
          <p:nvPr/>
        </p:nvSpPr>
        <p:spPr>
          <a:xfrm>
            <a:off x="285752" y="4201547"/>
            <a:ext cx="1000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新</a:t>
            </a:r>
            <a:endParaRPr lang="zh-TW" altLang="en-US" sz="32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285720" y="5630307"/>
            <a:ext cx="1000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微軟正黑體" pitchFamily="34" charset="-120"/>
                <a:ea typeface="微軟正黑體" pitchFamily="34" charset="-120"/>
              </a:rPr>
              <a:t>舊</a:t>
            </a:r>
          </a:p>
        </p:txBody>
      </p:sp>
      <p:sp>
        <p:nvSpPr>
          <p:cNvPr id="33" name="文字方塊 32"/>
          <p:cNvSpPr txBox="1"/>
          <p:nvPr/>
        </p:nvSpPr>
        <p:spPr>
          <a:xfrm>
            <a:off x="1071538" y="4263102"/>
            <a:ext cx="24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PDF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比例正常</a:t>
            </a:r>
            <a:endParaRPr lang="zh-TW" altLang="en-US" sz="23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6357950" y="4143380"/>
            <a:ext cx="26432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        書籤式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  強調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常用功能</a:t>
            </a:r>
            <a:endParaRPr lang="zh-TW" altLang="en-US" sz="23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6286512" y="5691862"/>
            <a:ext cx="292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        排列式</a:t>
            </a:r>
          </a:p>
        </p:txBody>
      </p:sp>
      <p:sp>
        <p:nvSpPr>
          <p:cNvPr id="42" name="文字方塊 41"/>
          <p:cNvSpPr txBox="1"/>
          <p:nvPr/>
        </p:nvSpPr>
        <p:spPr>
          <a:xfrm>
            <a:off x="1071538" y="5691862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PDF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比例寬幅</a:t>
            </a:r>
            <a:endParaRPr lang="zh-TW" altLang="en-US" sz="23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3" name="圖片 42" descr="document2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0166" y="1500174"/>
            <a:ext cx="1357322" cy="1357322"/>
          </a:xfrm>
          <a:prstGeom prst="rect">
            <a:avLst/>
          </a:prstGeom>
        </p:spPr>
      </p:pic>
      <p:sp>
        <p:nvSpPr>
          <p:cNvPr id="24" name="橢圓 23"/>
          <p:cNvSpPr/>
          <p:nvPr/>
        </p:nvSpPr>
        <p:spPr>
          <a:xfrm>
            <a:off x="6643702" y="1142984"/>
            <a:ext cx="2143140" cy="2143140"/>
          </a:xfrm>
          <a:prstGeom prst="ellipse">
            <a:avLst/>
          </a:prstGeom>
          <a:solidFill>
            <a:srgbClr val="41BECB">
              <a:alpha val="52941"/>
            </a:srgb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文字方塊 34"/>
          <p:cNvSpPr txBox="1"/>
          <p:nvPr/>
        </p:nvSpPr>
        <p:spPr>
          <a:xfrm>
            <a:off x="6732240" y="3407983"/>
            <a:ext cx="214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rgbClr val="41BECB"/>
                </a:solidFill>
                <a:latin typeface="微軟正黑體" pitchFamily="34" charset="-120"/>
                <a:ea typeface="微軟正黑體" pitchFamily="34" charset="-120"/>
              </a:rPr>
              <a:t>格 式 呈  現</a:t>
            </a:r>
            <a:endParaRPr lang="zh-TW" altLang="en-US" sz="2800" dirty="0">
              <a:solidFill>
                <a:srgbClr val="41BECB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36" name="直線接點 35"/>
          <p:cNvCxnSpPr/>
          <p:nvPr/>
        </p:nvCxnSpPr>
        <p:spPr>
          <a:xfrm>
            <a:off x="6500826" y="3929066"/>
            <a:ext cx="2500330" cy="213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/>
          <p:cNvCxnSpPr/>
          <p:nvPr/>
        </p:nvCxnSpPr>
        <p:spPr>
          <a:xfrm>
            <a:off x="6500826" y="5286388"/>
            <a:ext cx="2500330" cy="213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接點 39"/>
          <p:cNvCxnSpPr/>
          <p:nvPr/>
        </p:nvCxnSpPr>
        <p:spPr>
          <a:xfrm>
            <a:off x="6500826" y="6572272"/>
            <a:ext cx="2500330" cy="213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圖片 44" descr="eye4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5338" y="1571612"/>
            <a:ext cx="1292876" cy="1292876"/>
          </a:xfrm>
          <a:prstGeom prst="rect">
            <a:avLst/>
          </a:prstGeom>
        </p:spPr>
      </p:pic>
      <p:sp>
        <p:nvSpPr>
          <p:cNvPr id="46" name="文字方塊 45"/>
          <p:cNvSpPr txBox="1"/>
          <p:nvPr/>
        </p:nvSpPr>
        <p:spPr>
          <a:xfrm>
            <a:off x="3620808" y="4124335"/>
            <a:ext cx="27298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新增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『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快速檢索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』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功能</a:t>
            </a:r>
            <a:endParaRPr lang="zh-TW" altLang="en-US" sz="23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7" name="文字方塊 46"/>
          <p:cNvSpPr txBox="1"/>
          <p:nvPr/>
        </p:nvSpPr>
        <p:spPr>
          <a:xfrm>
            <a:off x="3556629" y="5613216"/>
            <a:ext cx="27940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僅提供相同主題或是相似文章</a:t>
            </a:r>
          </a:p>
        </p:txBody>
      </p:sp>
      <p:sp>
        <p:nvSpPr>
          <p:cNvPr id="34" name="橢圓 33"/>
          <p:cNvSpPr/>
          <p:nvPr/>
        </p:nvSpPr>
        <p:spPr>
          <a:xfrm>
            <a:off x="0" y="464335"/>
            <a:ext cx="1000132" cy="1000132"/>
          </a:xfrm>
          <a:prstGeom prst="ellipse">
            <a:avLst/>
          </a:prstGeom>
          <a:solidFill>
            <a:srgbClr val="54C4D0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dirty="0" smtClean="0">
                <a:solidFill>
                  <a:schemeClr val="bg1"/>
                </a:solidFill>
              </a:rPr>
              <a:t>4</a:t>
            </a:r>
            <a:endParaRPr lang="zh-TW" alt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41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9" t="21917" r="78769" b="72416"/>
          <a:stretch/>
        </p:blipFill>
        <p:spPr bwMode="auto">
          <a:xfrm>
            <a:off x="8466135" y="942943"/>
            <a:ext cx="699147" cy="325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-54260" y="0"/>
            <a:ext cx="9234264" cy="9286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Autofit/>
          </a:bodyPr>
          <a:lstStyle/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  <a:cs typeface="+mn-cs"/>
              </a:rPr>
              <a:t>新舊版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  <a:cs typeface="+mn-cs"/>
              </a:rPr>
              <a:t>PDF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  <a:cs typeface="+mn-cs"/>
              </a:rPr>
              <a:t>呈現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6429" y="1052736"/>
            <a:ext cx="8280920" cy="514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圓角化對角線角落矩形 6"/>
          <p:cNvSpPr/>
          <p:nvPr/>
        </p:nvSpPr>
        <p:spPr>
          <a:xfrm>
            <a:off x="-54260" y="1412776"/>
            <a:ext cx="1043608" cy="432048"/>
          </a:xfrm>
          <a:prstGeom prst="round2DiagRect">
            <a:avLst/>
          </a:prstGeom>
          <a:solidFill>
            <a:srgbClr val="00CC99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舊版</a:t>
            </a:r>
            <a:endParaRPr lang="zh-TW" altLang="en-US" dirty="0"/>
          </a:p>
        </p:txBody>
      </p:sp>
      <p:grpSp>
        <p:nvGrpSpPr>
          <p:cNvPr id="9" name="群組 8"/>
          <p:cNvGrpSpPr/>
          <p:nvPr/>
        </p:nvGrpSpPr>
        <p:grpSpPr>
          <a:xfrm>
            <a:off x="-144669" y="1772816"/>
            <a:ext cx="8806385" cy="5024270"/>
            <a:chOff x="-57921" y="1700808"/>
            <a:chExt cx="8806385" cy="502427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7544" y="1700808"/>
              <a:ext cx="8280920" cy="5024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圓角化對角線角落矩形 7"/>
            <p:cNvSpPr/>
            <p:nvPr/>
          </p:nvSpPr>
          <p:spPr>
            <a:xfrm>
              <a:off x="-57921" y="2204864"/>
              <a:ext cx="1043608" cy="432048"/>
            </a:xfrm>
            <a:prstGeom prst="round2DiagRect">
              <a:avLst/>
            </a:prstGeom>
            <a:solidFill>
              <a:srgbClr val="00CC99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/>
                <a:t>新</a:t>
              </a:r>
              <a:r>
                <a:rPr lang="zh-TW" altLang="en-US" dirty="0" smtClean="0"/>
                <a:t>版</a:t>
              </a:r>
              <a:endParaRPr lang="zh-TW" altLang="en-US" dirty="0"/>
            </a:p>
          </p:txBody>
        </p:sp>
      </p:grpSp>
      <p:sp>
        <p:nvSpPr>
          <p:cNvPr id="10" name="文字方塊 9"/>
          <p:cNvSpPr txBox="1"/>
          <p:nvPr/>
        </p:nvSpPr>
        <p:spPr>
          <a:xfrm>
            <a:off x="2553285" y="5445224"/>
            <a:ext cx="6925251" cy="830997"/>
          </a:xfrm>
          <a:prstGeom prst="rect">
            <a:avLst/>
          </a:prstGeom>
          <a:solidFill>
            <a:schemeClr val="accent6">
              <a:lumMod val="60000"/>
              <a:lumOff val="40000"/>
              <a:tint val="66000"/>
              <a:satMod val="1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Adobe 繁黑體 Std B" pitchFamily="34" charset="-120"/>
                <a:ea typeface="Adobe 繁黑體 Std B" pitchFamily="34" charset="-120"/>
              </a:rPr>
              <a:t>新版取消原來拉寬</a:t>
            </a:r>
            <a:r>
              <a:rPr lang="en-US" altLang="zh-TW" sz="2400" dirty="0" smtClean="0">
                <a:latin typeface="Adobe 繁黑體 Std B" pitchFamily="34" charset="-120"/>
                <a:ea typeface="Adobe 繁黑體 Std B" pitchFamily="34" charset="-120"/>
              </a:rPr>
              <a:t>PDF</a:t>
            </a:r>
            <a:r>
              <a:rPr lang="zh-TW" altLang="en-US" sz="2400" dirty="0" smtClean="0">
                <a:latin typeface="Adobe 繁黑體 Std B" pitchFamily="34" charset="-120"/>
                <a:ea typeface="Adobe 繁黑體 Std B" pitchFamily="34" charset="-120"/>
              </a:rPr>
              <a:t>檔呈現的設計，讓文件以更自然的方式呈現，閱讀視覺更為協調。</a:t>
            </a:r>
            <a:endParaRPr lang="zh-TW" altLang="en-US" sz="2400" dirty="0">
              <a:latin typeface="Adobe 繁黑體 Std B" pitchFamily="34" charset="-120"/>
              <a:ea typeface="Adobe 繁黑體 Std B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526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9" t="21917" r="78769" b="72416"/>
          <a:stretch/>
        </p:blipFill>
        <p:spPr bwMode="auto">
          <a:xfrm>
            <a:off x="8466135" y="942943"/>
            <a:ext cx="699147" cy="325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/>
          <p:nvPr/>
        </p:nvSpPr>
        <p:spPr>
          <a:xfrm>
            <a:off x="-54260" y="0"/>
            <a:ext cx="9234264" cy="9286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08112"/>
          </a:xfrm>
        </p:spPr>
        <p:txBody>
          <a:bodyPr>
            <a:noAutofit/>
          </a:bodyPr>
          <a:lstStyle/>
          <a:p>
            <a:pPr algn="ctr"/>
            <a:r>
              <a:rPr lang="zh-TW" altLang="en-US" dirty="0">
                <a:latin typeface="微軟正黑體" pitchFamily="34" charset="-120"/>
                <a:ea typeface="微軟正黑體" pitchFamily="34" charset="-120"/>
                <a:cs typeface="+mn-cs"/>
              </a:rPr>
              <a:t>舊版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  <a:cs typeface="+mn-cs"/>
              </a:rPr>
              <a:t>-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  <a:cs typeface="+mn-cs"/>
              </a:rPr>
              <a:t>單篇檢索結果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2" t="8218" r="12355" b="22716"/>
          <a:stretch/>
        </p:blipFill>
        <p:spPr bwMode="auto">
          <a:xfrm>
            <a:off x="566428" y="980728"/>
            <a:ext cx="7992888" cy="5750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群組 23"/>
          <p:cNvGrpSpPr/>
          <p:nvPr/>
        </p:nvGrpSpPr>
        <p:grpSpPr>
          <a:xfrm>
            <a:off x="1393015" y="3184481"/>
            <a:ext cx="7058540" cy="3103828"/>
            <a:chOff x="1403648" y="3068960"/>
            <a:chExt cx="7058540" cy="3103828"/>
          </a:xfrm>
        </p:grpSpPr>
        <p:sp>
          <p:nvSpPr>
            <p:cNvPr id="9" name="矩形 8"/>
            <p:cNvSpPr/>
            <p:nvPr/>
          </p:nvSpPr>
          <p:spPr>
            <a:xfrm>
              <a:off x="6517972" y="4151632"/>
              <a:ext cx="1944216" cy="1869656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n>
                  <a:solidFill>
                    <a:srgbClr val="FF0000"/>
                  </a:solidFill>
                </a:ln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grpSp>
          <p:nvGrpSpPr>
            <p:cNvPr id="19" name="群組 18"/>
            <p:cNvGrpSpPr/>
            <p:nvPr/>
          </p:nvGrpSpPr>
          <p:grpSpPr>
            <a:xfrm>
              <a:off x="1403648" y="3068960"/>
              <a:ext cx="6912768" cy="3103828"/>
              <a:chOff x="1403648" y="3068960"/>
              <a:chExt cx="6912768" cy="3103828"/>
            </a:xfrm>
          </p:grpSpPr>
          <p:cxnSp>
            <p:nvCxnSpPr>
              <p:cNvPr id="4" name="直線接點 3"/>
              <p:cNvCxnSpPr/>
              <p:nvPr/>
            </p:nvCxnSpPr>
            <p:spPr>
              <a:xfrm>
                <a:off x="3059832" y="3068960"/>
                <a:ext cx="5256584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 rotWithShape="1">
              <a:blip r:embed="rId4"/>
              <a:srcRect l="4874" t="-341" r="8825" b="73874"/>
              <a:stretch/>
            </p:blipFill>
            <p:spPr bwMode="auto">
              <a:xfrm>
                <a:off x="1403648" y="4326381"/>
                <a:ext cx="2376264" cy="1846407"/>
              </a:xfrm>
              <a:prstGeom prst="rect">
                <a:avLst/>
              </a:prstGeom>
              <a:noFill/>
              <a:ln w="50800">
                <a:solidFill>
                  <a:srgbClr val="C00000"/>
                </a:solidFill>
                <a:miter lim="800000"/>
                <a:headEnd/>
                <a:tailEnd/>
              </a:ln>
              <a:effectLst/>
            </p:spPr>
          </p:pic>
          <p:cxnSp>
            <p:nvCxnSpPr>
              <p:cNvPr id="15" name="直線單箭頭接點 14"/>
              <p:cNvCxnSpPr/>
              <p:nvPr/>
            </p:nvCxnSpPr>
            <p:spPr>
              <a:xfrm>
                <a:off x="3563888" y="3068960"/>
                <a:ext cx="0" cy="1257421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線單箭頭接點 16"/>
              <p:cNvCxnSpPr/>
              <p:nvPr/>
            </p:nvCxnSpPr>
            <p:spPr>
              <a:xfrm flipH="1">
                <a:off x="3851920" y="5334493"/>
                <a:ext cx="2655420" cy="0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" name="群組 22"/>
          <p:cNvGrpSpPr/>
          <p:nvPr/>
        </p:nvGrpSpPr>
        <p:grpSpPr>
          <a:xfrm>
            <a:off x="323529" y="3215410"/>
            <a:ext cx="8128026" cy="1280761"/>
            <a:chOff x="323529" y="3215410"/>
            <a:chExt cx="8128026" cy="1280761"/>
          </a:xfrm>
        </p:grpSpPr>
        <p:sp>
          <p:nvSpPr>
            <p:cNvPr id="7" name="矩形 6"/>
            <p:cNvSpPr/>
            <p:nvPr/>
          </p:nvSpPr>
          <p:spPr>
            <a:xfrm>
              <a:off x="6507339" y="3282705"/>
              <a:ext cx="1944216" cy="794367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n>
                  <a:solidFill>
                    <a:srgbClr val="FF0000"/>
                  </a:solidFill>
                </a:ln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pic>
          <p:nvPicPr>
            <p:cNvPr id="21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1" t="32873" r="31283" b="48595"/>
            <a:stretch/>
          </p:blipFill>
          <p:spPr bwMode="auto">
            <a:xfrm>
              <a:off x="323529" y="3215410"/>
              <a:ext cx="4968552" cy="1280761"/>
            </a:xfrm>
            <a:prstGeom prst="rect">
              <a:avLst/>
            </a:prstGeom>
            <a:noFill/>
            <a:ln w="50800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22" name="直線單箭頭接點 21"/>
            <p:cNvCxnSpPr/>
            <p:nvPr/>
          </p:nvCxnSpPr>
          <p:spPr>
            <a:xfrm flipH="1">
              <a:off x="5292081" y="3676898"/>
              <a:ext cx="1225891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953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08112"/>
          </a:xfrm>
        </p:spPr>
        <p:txBody>
          <a:bodyPr>
            <a:noAutofit/>
          </a:bodyPr>
          <a:lstStyle/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  <a:cs typeface="+mn-cs"/>
              </a:rPr>
              <a:t>新版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  <a:cs typeface="+mn-cs"/>
              </a:rPr>
              <a:t>-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  <a:cs typeface="+mn-cs"/>
              </a:rPr>
              <a:t>單篇檢索結果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53" r="1646"/>
          <a:stretch/>
        </p:blipFill>
        <p:spPr bwMode="auto">
          <a:xfrm>
            <a:off x="386226" y="1052736"/>
            <a:ext cx="8496944" cy="6334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94" t="39775" r="7596" b="26067"/>
          <a:stretch/>
        </p:blipFill>
        <p:spPr bwMode="auto">
          <a:xfrm>
            <a:off x="6723288" y="3728165"/>
            <a:ext cx="1732085" cy="2221115"/>
          </a:xfrm>
          <a:prstGeom prst="rect">
            <a:avLst/>
          </a:prstGeom>
          <a:ln w="28575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向上箭號 10"/>
          <p:cNvSpPr/>
          <p:nvPr/>
        </p:nvSpPr>
        <p:spPr>
          <a:xfrm rot="19674635">
            <a:off x="7965134" y="3245116"/>
            <a:ext cx="242316" cy="487182"/>
          </a:xfrm>
          <a:prstGeom prst="upArrow">
            <a:avLst>
              <a:gd name="adj1" fmla="val 0"/>
              <a:gd name="adj2" fmla="val 69815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6" name="直線接點 15"/>
          <p:cNvCxnSpPr/>
          <p:nvPr/>
        </p:nvCxnSpPr>
        <p:spPr>
          <a:xfrm>
            <a:off x="6748076" y="3004123"/>
            <a:ext cx="43204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>
            <a:off x="7654245" y="3036058"/>
            <a:ext cx="43204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>
            <a:off x="6804248" y="3217967"/>
            <a:ext cx="43204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755576" y="2754611"/>
            <a:ext cx="1944216" cy="46335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rgbClr val="FF0000"/>
                </a:solidFill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617222" y="2348880"/>
            <a:ext cx="1944216" cy="46335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rgbClr val="FF0000"/>
                </a:solidFill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-15949" y="5181291"/>
            <a:ext cx="7567737" cy="1569660"/>
          </a:xfrm>
          <a:prstGeom prst="rect">
            <a:avLst/>
          </a:prstGeom>
          <a:solidFill>
            <a:schemeClr val="accent6">
              <a:lumMod val="60000"/>
              <a:lumOff val="40000"/>
              <a:tint val="66000"/>
              <a:satMod val="1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Adobe 繁黑體 Std B" pitchFamily="34" charset="-120"/>
                <a:ea typeface="Adobe 繁黑體 Std B" pitchFamily="34" charset="-120"/>
              </a:rPr>
              <a:t>以書卡方式便利不同格式的切換，同時將最主要</a:t>
            </a:r>
            <a:r>
              <a:rPr lang="zh-TW" altLang="en-US" sz="2400" dirty="0" smtClean="0">
                <a:latin typeface="Adobe 繁黑體 Std B" pitchFamily="34" charset="-120"/>
                <a:ea typeface="Adobe 繁黑體 Std B" pitchFamily="34" charset="-120"/>
              </a:rPr>
              <a:t>的</a:t>
            </a:r>
            <a:r>
              <a:rPr lang="en-US" altLang="zh-TW" sz="2400" dirty="0" smtClean="0">
                <a:latin typeface="Adobe 繁黑體 Std B" pitchFamily="34" charset="-120"/>
                <a:ea typeface="Adobe 繁黑體 Std B" pitchFamily="34" charset="-120"/>
              </a:rPr>
              <a:t>『</a:t>
            </a:r>
            <a:r>
              <a:rPr lang="zh-TW" altLang="en-US" sz="2400" dirty="0" smtClean="0">
                <a:latin typeface="Adobe 繁黑體 Std B" pitchFamily="34" charset="-120"/>
                <a:ea typeface="Adobe 繁黑體 Std B" pitchFamily="34" charset="-120"/>
              </a:rPr>
              <a:t>下載</a:t>
            </a:r>
            <a:r>
              <a:rPr lang="en-US" altLang="zh-TW" sz="2400" dirty="0" smtClean="0">
                <a:latin typeface="Adobe 繁黑體 Std B" pitchFamily="34" charset="-120"/>
                <a:ea typeface="Adobe 繁黑體 Std B" pitchFamily="34" charset="-120"/>
              </a:rPr>
              <a:t>PDF</a:t>
            </a:r>
            <a:r>
              <a:rPr lang="zh-TW" altLang="en-US" sz="2400" dirty="0" smtClean="0">
                <a:latin typeface="Adobe 繁黑體 Std B" pitchFamily="34" charset="-120"/>
                <a:ea typeface="Adobe 繁黑體 Std B" pitchFamily="34" charset="-120"/>
              </a:rPr>
              <a:t>檔</a:t>
            </a:r>
            <a:r>
              <a:rPr lang="en-US" altLang="zh-TW" sz="2400" dirty="0" smtClean="0">
                <a:latin typeface="Adobe 繁黑體 Std B" pitchFamily="34" charset="-120"/>
                <a:ea typeface="Adobe 繁黑體 Std B" pitchFamily="34" charset="-120"/>
              </a:rPr>
              <a:t>』</a:t>
            </a:r>
            <a:r>
              <a:rPr lang="zh-TW" altLang="en-US" sz="2400" dirty="0" smtClean="0">
                <a:latin typeface="Adobe 繁黑體 Std B" pitchFamily="34" charset="-120"/>
                <a:ea typeface="Adobe 繁黑體 Std B" pitchFamily="34" charset="-120"/>
              </a:rPr>
              <a:t>之</a:t>
            </a:r>
            <a:r>
              <a:rPr lang="zh-TW" altLang="en-US" sz="2400" dirty="0" smtClean="0">
                <a:latin typeface="Adobe 繁黑體 Std B" pitchFamily="34" charset="-120"/>
                <a:ea typeface="Adobe 繁黑體 Std B" pitchFamily="34" charset="-120"/>
              </a:rPr>
              <a:t>功能，以底色且放大區塊的方式，快速引導使用者目光。而不常使用的下載功能一律收進</a:t>
            </a:r>
            <a:r>
              <a:rPr lang="en-US" altLang="zh-TW" sz="2400" dirty="0" smtClean="0">
                <a:latin typeface="Adobe 繁黑體 Std B" pitchFamily="34" charset="-120"/>
                <a:ea typeface="Adobe 繁黑體 Std B" pitchFamily="34" charset="-120"/>
              </a:rPr>
              <a:t>More</a:t>
            </a:r>
            <a:r>
              <a:rPr lang="zh-TW" altLang="en-US" sz="2400" dirty="0" smtClean="0">
                <a:latin typeface="Adobe 繁黑體 Std B" pitchFamily="34" charset="-120"/>
                <a:ea typeface="Adobe 繁黑體 Std B" pitchFamily="34" charset="-120"/>
              </a:rPr>
              <a:t>中。</a:t>
            </a:r>
            <a:endParaRPr lang="zh-TW" altLang="en-US" sz="2400" dirty="0">
              <a:latin typeface="Adobe 繁黑體 Std B" pitchFamily="34" charset="-120"/>
              <a:ea typeface="Adobe 繁黑體 Std B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3633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 descr="phone39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44" y="1000108"/>
            <a:ext cx="5857916" cy="5857916"/>
          </a:xfrm>
          <a:prstGeom prst="rect">
            <a:avLst/>
          </a:prstGeom>
        </p:spPr>
      </p:pic>
      <p:pic>
        <p:nvPicPr>
          <p:cNvPr id="13" name="圖片 12" descr="phone39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2908" y="1000108"/>
            <a:ext cx="5857916" cy="585791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b="1" dirty="0">
                <a:latin typeface="Adobe 繁黑體 Std B" pitchFamily="34" charset="-120"/>
                <a:ea typeface="Adobe 繁黑體 Std B" pitchFamily="34" charset="-120"/>
              </a:rPr>
              <a:t>行動版</a:t>
            </a:r>
            <a:r>
              <a:rPr lang="zh-TW" altLang="en-US" b="1" dirty="0" smtClean="0">
                <a:latin typeface="Adobe 繁黑體 Std B" pitchFamily="34" charset="-120"/>
                <a:ea typeface="Adobe 繁黑體 Std B" pitchFamily="34" charset="-120"/>
              </a:rPr>
              <a:t>網頁</a:t>
            </a:r>
            <a:endParaRPr lang="zh-TW" altLang="en-US" sz="1400" dirty="0">
              <a:solidFill>
                <a:srgbClr val="C00000"/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9" name="圖片 8" descr="IMG_659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7818" y="1643074"/>
            <a:ext cx="2570470" cy="4572008"/>
          </a:xfrm>
          <a:prstGeom prst="rect">
            <a:avLst/>
          </a:prstGeom>
        </p:spPr>
      </p:pic>
      <p:pic>
        <p:nvPicPr>
          <p:cNvPr id="14" name="圖片 13" descr="IMG_659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00166" y="1643050"/>
            <a:ext cx="2570468" cy="4572008"/>
          </a:xfrm>
          <a:prstGeom prst="rect">
            <a:avLst/>
          </a:prstGeom>
        </p:spPr>
      </p:pic>
      <p:sp>
        <p:nvSpPr>
          <p:cNvPr id="17" name="文字方塊 16"/>
          <p:cNvSpPr txBox="1"/>
          <p:nvPr/>
        </p:nvSpPr>
        <p:spPr>
          <a:xfrm>
            <a:off x="1428728" y="1048392"/>
            <a:ext cx="171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chemeClr val="bg1"/>
                </a:solidFill>
              </a:rPr>
              <a:t>NEW</a:t>
            </a:r>
            <a:endParaRPr lang="zh-TW" altLang="en-US" sz="2800" dirty="0">
              <a:solidFill>
                <a:schemeClr val="bg1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5357818" y="1071546"/>
            <a:ext cx="171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chemeClr val="bg1"/>
                </a:solidFill>
              </a:rPr>
              <a:t>OLD</a:t>
            </a:r>
            <a:endParaRPr lang="zh-TW" altLang="en-US" sz="2800" dirty="0">
              <a:solidFill>
                <a:schemeClr val="bg1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-88717" y="5445224"/>
            <a:ext cx="7642840" cy="461665"/>
          </a:xfrm>
          <a:prstGeom prst="rect">
            <a:avLst/>
          </a:prstGeom>
          <a:solidFill>
            <a:schemeClr val="accent6">
              <a:lumMod val="60000"/>
              <a:lumOff val="40000"/>
              <a:tint val="66000"/>
              <a:satMod val="1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C00000"/>
                </a:solidFill>
                <a:latin typeface="Adobe 繁黑體 Std B" pitchFamily="34" charset="-120"/>
                <a:ea typeface="Adobe 繁黑體 Std B" pitchFamily="34" charset="-120"/>
              </a:rPr>
              <a:t>搭配</a:t>
            </a:r>
            <a:r>
              <a:rPr lang="en-US" altLang="zh-TW" sz="2400" b="1" dirty="0">
                <a:solidFill>
                  <a:srgbClr val="C00000"/>
                </a:solidFill>
                <a:latin typeface="Adobe 繁黑體 Std B" pitchFamily="34" charset="-120"/>
                <a:ea typeface="Adobe 繁黑體 Std B" pitchFamily="34" charset="-120"/>
              </a:rPr>
              <a:t>My Research</a:t>
            </a:r>
            <a:r>
              <a:rPr lang="zh-TW" altLang="en-US" sz="2400" b="1" dirty="0">
                <a:solidFill>
                  <a:srgbClr val="C00000"/>
                </a:solidFill>
                <a:latin typeface="Adobe 繁黑體 Std B" pitchFamily="34" charset="-120"/>
                <a:ea typeface="Adobe 繁黑體 Std B" pitchFamily="34" charset="-120"/>
              </a:rPr>
              <a:t>個人帳密，讓研究隨時隨地更方便</a:t>
            </a:r>
            <a:endParaRPr lang="zh-TW" altLang="en-US" sz="2400" dirty="0"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9" t="21917" r="78769" b="72416"/>
          <a:stretch/>
        </p:blipFill>
        <p:spPr bwMode="auto">
          <a:xfrm>
            <a:off x="8466135" y="942943"/>
            <a:ext cx="699147" cy="325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130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9" t="21917" r="78769" b="72416"/>
          <a:stretch/>
        </p:blipFill>
        <p:spPr bwMode="auto">
          <a:xfrm>
            <a:off x="8466135" y="942943"/>
            <a:ext cx="699147" cy="325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5286"/>
            <a:ext cx="8229600" cy="778098"/>
          </a:xfrm>
        </p:spPr>
        <p:txBody>
          <a:bodyPr/>
          <a:lstStyle/>
          <a:p>
            <a:pPr algn="ctr"/>
            <a:r>
              <a:rPr lang="zh-TW" altLang="en-US" sz="4400" b="1" dirty="0" smtClean="0">
                <a:latin typeface="Adobe 繁黑體 Std B" pitchFamily="34" charset="-120"/>
                <a:ea typeface="Adobe 繁黑體 Std B" pitchFamily="34" charset="-120"/>
              </a:rPr>
              <a:t>首頁呈現</a:t>
            </a:r>
            <a:endParaRPr lang="zh-TW" altLang="en-US" dirty="0"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6" y="1268760"/>
            <a:ext cx="2720133" cy="483579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991" y="1268760"/>
            <a:ext cx="2720133" cy="4835792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267" y="4585880"/>
            <a:ext cx="1518672" cy="1518672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263" y="2273620"/>
            <a:ext cx="2022728" cy="2148899"/>
          </a:xfrm>
          <a:prstGeom prst="rect">
            <a:avLst/>
          </a:prstGeom>
        </p:spPr>
      </p:pic>
      <p:grpSp>
        <p:nvGrpSpPr>
          <p:cNvPr id="8" name="群組 7"/>
          <p:cNvGrpSpPr/>
          <p:nvPr/>
        </p:nvGrpSpPr>
        <p:grpSpPr>
          <a:xfrm>
            <a:off x="7935124" y="474865"/>
            <a:ext cx="1071570" cy="1278262"/>
            <a:chOff x="3571868" y="3857628"/>
            <a:chExt cx="1071570" cy="1278262"/>
          </a:xfrm>
        </p:grpSpPr>
        <p:sp>
          <p:nvSpPr>
            <p:cNvPr id="9" name="等腰三角形 8"/>
            <p:cNvSpPr/>
            <p:nvPr/>
          </p:nvSpPr>
          <p:spPr>
            <a:xfrm rot="3590091">
              <a:off x="3947384" y="4736822"/>
              <a:ext cx="428628" cy="369507"/>
            </a:xfrm>
            <a:prstGeom prst="triangle">
              <a:avLst/>
            </a:prstGeom>
            <a:solidFill>
              <a:srgbClr val="54C4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橢圓 9"/>
            <p:cNvSpPr/>
            <p:nvPr/>
          </p:nvSpPr>
          <p:spPr>
            <a:xfrm>
              <a:off x="3571868" y="3857628"/>
              <a:ext cx="1071570" cy="1071570"/>
            </a:xfrm>
            <a:prstGeom prst="ellipse">
              <a:avLst/>
            </a:prstGeom>
            <a:solidFill>
              <a:srgbClr val="54C4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dirty="0" smtClean="0">
                  <a:latin typeface="微軟正黑體" pitchFamily="34" charset="-120"/>
                  <a:ea typeface="微軟正黑體" pitchFamily="34" charset="-120"/>
                </a:rPr>
                <a:t>Old</a:t>
              </a:r>
              <a:endParaRPr lang="zh-TW" altLang="en-US" sz="2200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11" name="群組 10"/>
          <p:cNvGrpSpPr/>
          <p:nvPr/>
        </p:nvGrpSpPr>
        <p:grpSpPr>
          <a:xfrm>
            <a:off x="11819" y="465073"/>
            <a:ext cx="1071570" cy="1278262"/>
            <a:chOff x="3571868" y="3857628"/>
            <a:chExt cx="1071570" cy="1278262"/>
          </a:xfrm>
        </p:grpSpPr>
        <p:sp>
          <p:nvSpPr>
            <p:cNvPr id="14" name="等腰三角形 13"/>
            <p:cNvSpPr/>
            <p:nvPr/>
          </p:nvSpPr>
          <p:spPr>
            <a:xfrm rot="3590091">
              <a:off x="3947384" y="4736822"/>
              <a:ext cx="428628" cy="369507"/>
            </a:xfrm>
            <a:prstGeom prst="triangle">
              <a:avLst/>
            </a:prstGeom>
            <a:solidFill>
              <a:srgbClr val="54C4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橢圓 14"/>
            <p:cNvSpPr/>
            <p:nvPr/>
          </p:nvSpPr>
          <p:spPr>
            <a:xfrm>
              <a:off x="3571868" y="3857628"/>
              <a:ext cx="1071570" cy="1071570"/>
            </a:xfrm>
            <a:prstGeom prst="ellipse">
              <a:avLst/>
            </a:prstGeom>
            <a:solidFill>
              <a:srgbClr val="54C4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dirty="0" smtClean="0">
                  <a:latin typeface="微軟正黑體" pitchFamily="34" charset="-120"/>
                  <a:ea typeface="微軟正黑體" pitchFamily="34" charset="-120"/>
                </a:rPr>
                <a:t>New</a:t>
              </a:r>
              <a:endParaRPr lang="zh-TW" altLang="en-US" sz="2200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32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4400" b="1" dirty="0" smtClean="0">
                <a:latin typeface="Adobe 繁黑體 Std B" pitchFamily="34" charset="-120"/>
                <a:ea typeface="Adobe 繁黑體 Std B" pitchFamily="34" charset="-120"/>
              </a:rPr>
              <a:t>檢索介面</a:t>
            </a:r>
            <a:endParaRPr lang="zh-TW" altLang="en-US" dirty="0"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671816"/>
            <a:ext cx="2731323" cy="4855686"/>
          </a:xfrm>
          <a:prstGeom prst="rect">
            <a:avLst/>
          </a:prstGeom>
        </p:spPr>
      </p:pic>
      <p:pic>
        <p:nvPicPr>
          <p:cNvPr id="5" name="圖片 4" descr="IMG_659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700808"/>
            <a:ext cx="2731323" cy="4858115"/>
          </a:xfrm>
          <a:prstGeom prst="rect">
            <a:avLst/>
          </a:prstGeom>
        </p:spPr>
      </p:pic>
      <p:grpSp>
        <p:nvGrpSpPr>
          <p:cNvPr id="7" name="群組 6"/>
          <p:cNvGrpSpPr/>
          <p:nvPr/>
        </p:nvGrpSpPr>
        <p:grpSpPr>
          <a:xfrm>
            <a:off x="103666" y="524283"/>
            <a:ext cx="1071570" cy="1278262"/>
            <a:chOff x="3571868" y="3857628"/>
            <a:chExt cx="1071570" cy="1278262"/>
          </a:xfrm>
        </p:grpSpPr>
        <p:sp>
          <p:nvSpPr>
            <p:cNvPr id="8" name="等腰三角形 7"/>
            <p:cNvSpPr/>
            <p:nvPr/>
          </p:nvSpPr>
          <p:spPr>
            <a:xfrm rot="3590091">
              <a:off x="3947384" y="4736822"/>
              <a:ext cx="428628" cy="369507"/>
            </a:xfrm>
            <a:prstGeom prst="triangle">
              <a:avLst/>
            </a:prstGeom>
            <a:solidFill>
              <a:srgbClr val="54C4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橢圓 8"/>
            <p:cNvSpPr/>
            <p:nvPr/>
          </p:nvSpPr>
          <p:spPr>
            <a:xfrm>
              <a:off x="3571868" y="3857628"/>
              <a:ext cx="1071570" cy="1071570"/>
            </a:xfrm>
            <a:prstGeom prst="ellipse">
              <a:avLst/>
            </a:prstGeom>
            <a:solidFill>
              <a:srgbClr val="54C4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dirty="0" smtClean="0">
                  <a:latin typeface="微軟正黑體" pitchFamily="34" charset="-120"/>
                  <a:ea typeface="微軟正黑體" pitchFamily="34" charset="-120"/>
                </a:rPr>
                <a:t>New</a:t>
              </a:r>
              <a:endParaRPr lang="zh-TW" altLang="en-US" sz="2200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11" name="群組 10"/>
          <p:cNvGrpSpPr/>
          <p:nvPr/>
        </p:nvGrpSpPr>
        <p:grpSpPr>
          <a:xfrm>
            <a:off x="7935124" y="474865"/>
            <a:ext cx="1071570" cy="1278262"/>
            <a:chOff x="3571868" y="3857628"/>
            <a:chExt cx="1071570" cy="1278262"/>
          </a:xfrm>
        </p:grpSpPr>
        <p:sp>
          <p:nvSpPr>
            <p:cNvPr id="12" name="等腰三角形 11"/>
            <p:cNvSpPr/>
            <p:nvPr/>
          </p:nvSpPr>
          <p:spPr>
            <a:xfrm rot="3590091">
              <a:off x="3947384" y="4736822"/>
              <a:ext cx="428628" cy="369507"/>
            </a:xfrm>
            <a:prstGeom prst="triangle">
              <a:avLst/>
            </a:prstGeom>
            <a:solidFill>
              <a:srgbClr val="54C4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橢圓 12"/>
            <p:cNvSpPr/>
            <p:nvPr/>
          </p:nvSpPr>
          <p:spPr>
            <a:xfrm>
              <a:off x="3571868" y="3857628"/>
              <a:ext cx="1071570" cy="1071570"/>
            </a:xfrm>
            <a:prstGeom prst="ellipse">
              <a:avLst/>
            </a:prstGeom>
            <a:solidFill>
              <a:srgbClr val="54C4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dirty="0" smtClean="0">
                  <a:latin typeface="微軟正黑體" pitchFamily="34" charset="-120"/>
                  <a:ea typeface="微軟正黑體" pitchFamily="34" charset="-120"/>
                </a:rPr>
                <a:t>Old</a:t>
              </a:r>
              <a:endParaRPr lang="zh-TW" altLang="en-US" sz="2200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14" name="文字方塊 13"/>
          <p:cNvSpPr txBox="1"/>
          <p:nvPr/>
        </p:nvSpPr>
        <p:spPr>
          <a:xfrm>
            <a:off x="2218749" y="5445223"/>
            <a:ext cx="6925251" cy="830997"/>
          </a:xfrm>
          <a:prstGeom prst="rect">
            <a:avLst/>
          </a:prstGeom>
          <a:solidFill>
            <a:schemeClr val="accent6">
              <a:lumMod val="60000"/>
              <a:lumOff val="40000"/>
              <a:tint val="66000"/>
              <a:satMod val="1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Adobe 繁黑體 Std B" pitchFamily="34" charset="-120"/>
                <a:ea typeface="Adobe 繁黑體 Std B" pitchFamily="34" charset="-120"/>
              </a:rPr>
              <a:t>新版行動網頁配合手機螢幕大小，讓輸入關鍵字不再是難事！</a:t>
            </a:r>
            <a:endParaRPr lang="zh-TW" altLang="en-US" sz="2400" dirty="0">
              <a:latin typeface="Adobe 繁黑體 Std B" pitchFamily="34" charset="-120"/>
              <a:ea typeface="Adobe 繁黑體 Std B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1433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5430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b="1" dirty="0" smtClean="0">
                <a:latin typeface="Adobe 繁黑體 Std B" pitchFamily="34" charset="-120"/>
                <a:ea typeface="Adobe 繁黑體 Std B" pitchFamily="34" charset="-120"/>
              </a:rPr>
              <a:t>檢索結果介面</a:t>
            </a:r>
            <a:endParaRPr lang="zh-TW" altLang="en-US" dirty="0"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73" y="1995286"/>
            <a:ext cx="2731322" cy="485568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066" y="1995286"/>
            <a:ext cx="2727368" cy="4848654"/>
          </a:xfrm>
          <a:prstGeom prst="rect">
            <a:avLst/>
          </a:prstGeom>
        </p:spPr>
      </p:pic>
      <p:grpSp>
        <p:nvGrpSpPr>
          <p:cNvPr id="6" name="群組 5"/>
          <p:cNvGrpSpPr/>
          <p:nvPr/>
        </p:nvGrpSpPr>
        <p:grpSpPr>
          <a:xfrm>
            <a:off x="103666" y="402836"/>
            <a:ext cx="1071570" cy="1278262"/>
            <a:chOff x="3571868" y="3857628"/>
            <a:chExt cx="1071570" cy="1278262"/>
          </a:xfrm>
        </p:grpSpPr>
        <p:sp>
          <p:nvSpPr>
            <p:cNvPr id="8" name="等腰三角形 7"/>
            <p:cNvSpPr/>
            <p:nvPr/>
          </p:nvSpPr>
          <p:spPr>
            <a:xfrm rot="3590091">
              <a:off x="3947384" y="4736822"/>
              <a:ext cx="428628" cy="369507"/>
            </a:xfrm>
            <a:prstGeom prst="triangle">
              <a:avLst/>
            </a:prstGeom>
            <a:solidFill>
              <a:srgbClr val="54C4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橢圓 8"/>
            <p:cNvSpPr/>
            <p:nvPr/>
          </p:nvSpPr>
          <p:spPr>
            <a:xfrm>
              <a:off x="3571868" y="3857628"/>
              <a:ext cx="1071570" cy="1071570"/>
            </a:xfrm>
            <a:prstGeom prst="ellipse">
              <a:avLst/>
            </a:prstGeom>
            <a:solidFill>
              <a:srgbClr val="54C4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dirty="0" smtClean="0">
                  <a:latin typeface="微軟正黑體" pitchFamily="34" charset="-120"/>
                  <a:ea typeface="微軟正黑體" pitchFamily="34" charset="-120"/>
                </a:rPr>
                <a:t>New</a:t>
              </a:r>
              <a:endParaRPr lang="zh-TW" altLang="en-US" sz="2200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11" name="群組 10"/>
          <p:cNvGrpSpPr/>
          <p:nvPr/>
        </p:nvGrpSpPr>
        <p:grpSpPr>
          <a:xfrm>
            <a:off x="7941787" y="402836"/>
            <a:ext cx="1071570" cy="1278262"/>
            <a:chOff x="3571868" y="3857628"/>
            <a:chExt cx="1071570" cy="1278262"/>
          </a:xfrm>
        </p:grpSpPr>
        <p:sp>
          <p:nvSpPr>
            <p:cNvPr id="12" name="等腰三角形 11"/>
            <p:cNvSpPr/>
            <p:nvPr/>
          </p:nvSpPr>
          <p:spPr>
            <a:xfrm rot="3590091">
              <a:off x="3947384" y="4736822"/>
              <a:ext cx="428628" cy="369507"/>
            </a:xfrm>
            <a:prstGeom prst="triangle">
              <a:avLst/>
            </a:prstGeom>
            <a:solidFill>
              <a:srgbClr val="54C4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橢圓 12"/>
            <p:cNvSpPr/>
            <p:nvPr/>
          </p:nvSpPr>
          <p:spPr>
            <a:xfrm>
              <a:off x="3571868" y="3857628"/>
              <a:ext cx="1071570" cy="1071570"/>
            </a:xfrm>
            <a:prstGeom prst="ellipse">
              <a:avLst/>
            </a:prstGeom>
            <a:solidFill>
              <a:srgbClr val="54C4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dirty="0" smtClean="0">
                  <a:latin typeface="微軟正黑體" pitchFamily="34" charset="-120"/>
                  <a:ea typeface="微軟正黑體" pitchFamily="34" charset="-120"/>
                </a:rPr>
                <a:t>Old</a:t>
              </a:r>
              <a:endParaRPr lang="zh-TW" altLang="en-US" sz="2200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14" name="文字方塊 13"/>
          <p:cNvSpPr txBox="1"/>
          <p:nvPr/>
        </p:nvSpPr>
        <p:spPr>
          <a:xfrm>
            <a:off x="-10634" y="5029724"/>
            <a:ext cx="6925251" cy="830997"/>
          </a:xfrm>
          <a:prstGeom prst="rect">
            <a:avLst/>
          </a:prstGeom>
          <a:solidFill>
            <a:schemeClr val="accent6">
              <a:lumMod val="60000"/>
              <a:lumOff val="40000"/>
              <a:tint val="66000"/>
              <a:satMod val="1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Adobe 繁黑體 Std B" pitchFamily="34" charset="-120"/>
                <a:ea typeface="Adobe 繁黑體 Std B" pitchFamily="34" charset="-120"/>
              </a:rPr>
              <a:t>清爽的檢索結果網頁，配合螢幕大小的文字呈現，學習研究行動化不再是夢想</a:t>
            </a:r>
            <a:r>
              <a:rPr lang="en-US" altLang="zh-TW" sz="2400" dirty="0" smtClean="0">
                <a:latin typeface="Adobe 繁黑體 Std B" pitchFamily="34" charset="-120"/>
                <a:ea typeface="Adobe 繁黑體 Std B" pitchFamily="34" charset="-120"/>
              </a:rPr>
              <a:t>~</a:t>
            </a:r>
            <a:endParaRPr lang="zh-TW" altLang="en-US" sz="2400" dirty="0">
              <a:latin typeface="Adobe 繁黑體 Std B" pitchFamily="34" charset="-120"/>
              <a:ea typeface="Adobe 繁黑體 Std B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6462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3983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4400" b="1" dirty="0" smtClean="0">
                <a:latin typeface="Adobe 繁黑體 Std B" pitchFamily="34" charset="-120"/>
                <a:ea typeface="Adobe 繁黑體 Std B" pitchFamily="34" charset="-120"/>
              </a:rPr>
              <a:t>單篇檢索結果</a:t>
            </a:r>
            <a:endParaRPr lang="zh-TW" altLang="en-US" dirty="0"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991410"/>
            <a:ext cx="2731323" cy="485568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43" y="1991410"/>
            <a:ext cx="2723498" cy="4841773"/>
          </a:xfrm>
          <a:prstGeom prst="rect">
            <a:avLst/>
          </a:prstGeom>
        </p:spPr>
      </p:pic>
      <p:grpSp>
        <p:nvGrpSpPr>
          <p:cNvPr id="6" name="群組 5"/>
          <p:cNvGrpSpPr/>
          <p:nvPr/>
        </p:nvGrpSpPr>
        <p:grpSpPr>
          <a:xfrm>
            <a:off x="103666" y="402836"/>
            <a:ext cx="1071570" cy="1278262"/>
            <a:chOff x="3571868" y="3857628"/>
            <a:chExt cx="1071570" cy="1278262"/>
          </a:xfrm>
        </p:grpSpPr>
        <p:sp>
          <p:nvSpPr>
            <p:cNvPr id="7" name="等腰三角形 6"/>
            <p:cNvSpPr/>
            <p:nvPr/>
          </p:nvSpPr>
          <p:spPr>
            <a:xfrm rot="3590091">
              <a:off x="3947384" y="4736822"/>
              <a:ext cx="428628" cy="369507"/>
            </a:xfrm>
            <a:prstGeom prst="triangle">
              <a:avLst/>
            </a:prstGeom>
            <a:solidFill>
              <a:srgbClr val="54C4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橢圓 7"/>
            <p:cNvSpPr/>
            <p:nvPr/>
          </p:nvSpPr>
          <p:spPr>
            <a:xfrm>
              <a:off x="3571868" y="3857628"/>
              <a:ext cx="1071570" cy="1071570"/>
            </a:xfrm>
            <a:prstGeom prst="ellipse">
              <a:avLst/>
            </a:prstGeom>
            <a:solidFill>
              <a:srgbClr val="54C4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dirty="0" smtClean="0">
                  <a:latin typeface="微軟正黑體" pitchFamily="34" charset="-120"/>
                  <a:ea typeface="微軟正黑體" pitchFamily="34" charset="-120"/>
                </a:rPr>
                <a:t>New</a:t>
              </a:r>
              <a:endParaRPr lang="zh-TW" altLang="en-US" sz="2200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7941787" y="402836"/>
            <a:ext cx="1071570" cy="1278262"/>
            <a:chOff x="3571868" y="3857628"/>
            <a:chExt cx="1071570" cy="1278262"/>
          </a:xfrm>
        </p:grpSpPr>
        <p:sp>
          <p:nvSpPr>
            <p:cNvPr id="11" name="等腰三角形 10"/>
            <p:cNvSpPr/>
            <p:nvPr/>
          </p:nvSpPr>
          <p:spPr>
            <a:xfrm rot="3590091">
              <a:off x="3947384" y="4736822"/>
              <a:ext cx="428628" cy="369507"/>
            </a:xfrm>
            <a:prstGeom prst="triangle">
              <a:avLst/>
            </a:prstGeom>
            <a:solidFill>
              <a:srgbClr val="54C4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橢圓 11"/>
            <p:cNvSpPr/>
            <p:nvPr/>
          </p:nvSpPr>
          <p:spPr>
            <a:xfrm>
              <a:off x="3571868" y="3857628"/>
              <a:ext cx="1071570" cy="1071570"/>
            </a:xfrm>
            <a:prstGeom prst="ellipse">
              <a:avLst/>
            </a:prstGeom>
            <a:solidFill>
              <a:srgbClr val="54C4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dirty="0" smtClean="0">
                  <a:latin typeface="微軟正黑體" pitchFamily="34" charset="-120"/>
                  <a:ea typeface="微軟正黑體" pitchFamily="34" charset="-120"/>
                </a:rPr>
                <a:t>Old</a:t>
              </a:r>
              <a:endParaRPr lang="zh-TW" altLang="en-US" sz="2200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13" name="文字方塊 12"/>
          <p:cNvSpPr txBox="1"/>
          <p:nvPr/>
        </p:nvSpPr>
        <p:spPr>
          <a:xfrm>
            <a:off x="2335664" y="5816790"/>
            <a:ext cx="6925251" cy="830997"/>
          </a:xfrm>
          <a:prstGeom prst="rect">
            <a:avLst/>
          </a:prstGeom>
          <a:solidFill>
            <a:schemeClr val="accent6">
              <a:lumMod val="60000"/>
              <a:lumOff val="40000"/>
              <a:tint val="66000"/>
              <a:satMod val="1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Adobe 繁黑體 Std B" pitchFamily="34" charset="-120"/>
                <a:ea typeface="Adobe 繁黑體 Std B" pitchFamily="34" charset="-120"/>
              </a:rPr>
              <a:t>新版全文呈現比例適中，切換至扼要之書目資訊或摘要，均相當便利！</a:t>
            </a:r>
            <a:endParaRPr lang="zh-TW" altLang="en-US" sz="2400" dirty="0">
              <a:latin typeface="Adobe 繁黑體 Std B" pitchFamily="34" charset="-120"/>
              <a:ea typeface="Adobe 繁黑體 Std B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27684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143000"/>
          </a:xfrm>
        </p:spPr>
        <p:txBody>
          <a:bodyPr/>
          <a:lstStyle/>
          <a:p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ProQuest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新平台三大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特色</a:t>
            </a:r>
          </a:p>
        </p:txBody>
      </p:sp>
      <p:sp>
        <p:nvSpPr>
          <p:cNvPr id="7" name="橢圓 6"/>
          <p:cNvSpPr/>
          <p:nvPr/>
        </p:nvSpPr>
        <p:spPr>
          <a:xfrm>
            <a:off x="1526758" y="1105851"/>
            <a:ext cx="1587982" cy="1529320"/>
          </a:xfrm>
          <a:prstGeom prst="ellipse">
            <a:avLst/>
          </a:prstGeom>
          <a:solidFill>
            <a:srgbClr val="FF3399">
              <a:alpha val="49020"/>
            </a:srgb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3399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3563888" y="1092737"/>
            <a:ext cx="1567076" cy="1527226"/>
          </a:xfrm>
          <a:prstGeom prst="ellipse">
            <a:avLst/>
          </a:prstGeom>
          <a:solidFill>
            <a:srgbClr val="FF3399">
              <a:alpha val="49020"/>
            </a:srgb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3399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5580112" y="1092737"/>
            <a:ext cx="1524802" cy="1458799"/>
          </a:xfrm>
          <a:prstGeom prst="ellipse">
            <a:avLst/>
          </a:prstGeom>
          <a:solidFill>
            <a:srgbClr val="FF3399">
              <a:alpha val="49020"/>
            </a:srgb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3399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808934" y="1561165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簡潔</a:t>
            </a:r>
            <a:endParaRPr lang="zh-TW" altLang="en-US" sz="36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786182" y="1546410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優化</a:t>
            </a:r>
            <a:endParaRPr lang="zh-TW" altLang="en-US" sz="36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5556695" y="1498970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使用者</a:t>
            </a:r>
            <a:endParaRPr lang="zh-TW" altLang="en-US" sz="36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9" t="21917" r="78769" b="72416"/>
          <a:stretch/>
        </p:blipFill>
        <p:spPr bwMode="auto">
          <a:xfrm>
            <a:off x="8466135" y="942943"/>
            <a:ext cx="699147" cy="325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971600" y="2796738"/>
            <a:ext cx="22808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TW" altLang="en-US" dirty="0" smtClean="0">
                <a:solidFill>
                  <a:schemeClr val="bg1"/>
                </a:solidFill>
                <a:latin typeface="Adobe 繁黑體 Std B" pitchFamily="34" charset="-120"/>
                <a:ea typeface="Adobe 繁黑體 Std B" pitchFamily="34" charset="-120"/>
              </a:rPr>
              <a:t>單色清爽風格</a:t>
            </a:r>
            <a:endParaRPr lang="en-US" altLang="zh-TW" dirty="0" smtClean="0">
              <a:solidFill>
                <a:schemeClr val="bg1"/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endParaRPr lang="en-US" altLang="zh-TW" dirty="0" smtClean="0">
              <a:solidFill>
                <a:schemeClr val="bg1"/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TW" altLang="en-US" dirty="0" smtClean="0">
                <a:solidFill>
                  <a:schemeClr val="bg1"/>
                </a:solidFill>
                <a:latin typeface="Adobe 繁黑體 Std B" pitchFamily="34" charset="-120"/>
                <a:ea typeface="Adobe 繁黑體 Std B" pitchFamily="34" charset="-120"/>
              </a:rPr>
              <a:t>精簡繁雜功能項目</a:t>
            </a:r>
            <a:endParaRPr lang="en-US" altLang="zh-TW" dirty="0" smtClean="0">
              <a:solidFill>
                <a:schemeClr val="bg1"/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endParaRPr lang="en-US" altLang="zh-TW" dirty="0" smtClean="0">
              <a:solidFill>
                <a:schemeClr val="bg1"/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TW" dirty="0" smtClean="0">
                <a:solidFill>
                  <a:schemeClr val="bg1"/>
                </a:solidFill>
                <a:latin typeface="Adobe 繁黑體 Std B" pitchFamily="34" charset="-120"/>
                <a:ea typeface="Adobe 繁黑體 Std B" pitchFamily="34" charset="-120"/>
              </a:rPr>
              <a:t>Highlight</a:t>
            </a:r>
            <a:r>
              <a:rPr lang="zh-TW" altLang="en-US" dirty="0" smtClean="0">
                <a:solidFill>
                  <a:schemeClr val="bg1"/>
                </a:solidFill>
                <a:latin typeface="Adobe 繁黑體 Std B" pitchFamily="34" charset="-120"/>
                <a:ea typeface="Adobe 繁黑體 Std B" pitchFamily="34" charset="-120"/>
              </a:rPr>
              <a:t>重要資訊</a:t>
            </a:r>
            <a:endParaRPr lang="zh-TW" altLang="en-US" dirty="0">
              <a:solidFill>
                <a:schemeClr val="bg1"/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3114740" y="2786444"/>
            <a:ext cx="25202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TW" altLang="en-US" dirty="0" smtClean="0">
                <a:solidFill>
                  <a:schemeClr val="bg1"/>
                </a:solidFill>
                <a:latin typeface="Adobe 繁黑體 Std B" pitchFamily="34" charset="-120"/>
                <a:ea typeface="Adobe 繁黑體 Std B" pitchFamily="34" charset="-120"/>
              </a:rPr>
              <a:t>版面配置更符合網頁瀏覽習慣</a:t>
            </a:r>
            <a:endParaRPr lang="en-US" altLang="zh-TW" dirty="0" smtClean="0">
              <a:solidFill>
                <a:schemeClr val="bg1"/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endParaRPr lang="en-US" altLang="zh-TW" dirty="0" smtClean="0">
              <a:solidFill>
                <a:schemeClr val="bg1"/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TW" altLang="en-US" dirty="0" smtClean="0">
                <a:solidFill>
                  <a:schemeClr val="bg1"/>
                </a:solidFill>
                <a:latin typeface="Adobe 繁黑體 Std B" pitchFamily="34" charset="-120"/>
                <a:ea typeface="Adobe 繁黑體 Std B" pitchFamily="34" charset="-120"/>
              </a:rPr>
              <a:t>功能位置設計與</a:t>
            </a:r>
            <a:r>
              <a:rPr lang="zh-TW" altLang="en-US" dirty="0">
                <a:solidFill>
                  <a:schemeClr val="bg1"/>
                </a:solidFill>
                <a:latin typeface="Adobe 繁黑體 Std B" pitchFamily="34" charset="-120"/>
                <a:ea typeface="Adobe 繁黑體 Std B" pitchFamily="34" charset="-120"/>
              </a:rPr>
              <a:t>切換</a:t>
            </a:r>
            <a:r>
              <a:rPr lang="zh-TW" altLang="en-US" dirty="0" smtClean="0">
                <a:solidFill>
                  <a:schemeClr val="bg1"/>
                </a:solidFill>
                <a:latin typeface="Adobe 繁黑體 Std B" pitchFamily="34" charset="-120"/>
                <a:ea typeface="Adobe 繁黑體 Std B" pitchFamily="34" charset="-120"/>
              </a:rPr>
              <a:t>方式更加便利</a:t>
            </a:r>
            <a:endParaRPr lang="en-US" altLang="zh-TW" dirty="0" smtClean="0">
              <a:solidFill>
                <a:schemeClr val="bg1"/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endParaRPr lang="en-US" altLang="zh-TW" dirty="0" smtClean="0">
              <a:solidFill>
                <a:schemeClr val="bg1"/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TW" altLang="en-US" dirty="0" smtClean="0">
                <a:solidFill>
                  <a:schemeClr val="bg1"/>
                </a:solidFill>
                <a:latin typeface="Adobe 繁黑體 Std B" pitchFamily="34" charset="-120"/>
                <a:ea typeface="Adobe 繁黑體 Std B" pitchFamily="34" charset="-120"/>
              </a:rPr>
              <a:t>直觀設計讓使用無障礙</a:t>
            </a:r>
            <a:endParaRPr lang="zh-TW" altLang="en-US" dirty="0">
              <a:solidFill>
                <a:schemeClr val="bg1"/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5580112" y="2772538"/>
            <a:ext cx="22994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TW" altLang="en-US" dirty="0" smtClean="0">
                <a:solidFill>
                  <a:schemeClr val="bg1"/>
                </a:solidFill>
                <a:latin typeface="Adobe 繁黑體 Std B" pitchFamily="34" charset="-120"/>
                <a:ea typeface="Adobe 繁黑體 Std B" pitchFamily="34" charset="-120"/>
              </a:rPr>
              <a:t>改版重點來自全球使用者調查結果</a:t>
            </a:r>
            <a:r>
              <a:rPr lang="zh-TW" altLang="en-US" dirty="0">
                <a:solidFill>
                  <a:schemeClr val="bg1"/>
                </a:solidFill>
                <a:latin typeface="Adobe 繁黑體 Std B" pitchFamily="34" charset="-120"/>
                <a:ea typeface="Adobe 繁黑體 Std B" pitchFamily="34" charset="-120"/>
              </a:rPr>
              <a:t>分析</a:t>
            </a:r>
            <a:r>
              <a:rPr lang="zh-TW" altLang="en-US" dirty="0" smtClean="0">
                <a:solidFill>
                  <a:schemeClr val="bg1"/>
                </a:solidFill>
                <a:latin typeface="Adobe 繁黑體 Std B" pitchFamily="34" charset="-120"/>
                <a:ea typeface="Adobe 繁黑體 Std B" pitchFamily="34" charset="-120"/>
              </a:rPr>
              <a:t>，重視使用者經驗與建議</a:t>
            </a:r>
            <a:endParaRPr lang="en-US" altLang="zh-TW" dirty="0" smtClean="0">
              <a:solidFill>
                <a:schemeClr val="bg1"/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endParaRPr lang="en-US" altLang="zh-TW" dirty="0" smtClean="0">
              <a:solidFill>
                <a:schemeClr val="bg1"/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TW" altLang="en-US" dirty="0" smtClean="0">
                <a:solidFill>
                  <a:schemeClr val="bg1"/>
                </a:solidFill>
                <a:latin typeface="Adobe 繁黑體 Std B" pitchFamily="34" charset="-120"/>
                <a:ea typeface="Adobe 繁黑體 Std B" pitchFamily="34" charset="-120"/>
              </a:rPr>
              <a:t>提供</a:t>
            </a:r>
            <a:r>
              <a:rPr lang="zh-TW" altLang="en-US" dirty="0">
                <a:solidFill>
                  <a:schemeClr val="bg1"/>
                </a:solidFill>
                <a:latin typeface="Adobe 繁黑體 Std B" pitchFamily="34" charset="-120"/>
                <a:ea typeface="Adobe 繁黑體 Std B" pitchFamily="34" charset="-120"/>
              </a:rPr>
              <a:t>行動研究學習</a:t>
            </a:r>
            <a:r>
              <a:rPr lang="zh-TW" altLang="en-US" dirty="0" smtClean="0">
                <a:solidFill>
                  <a:schemeClr val="bg1"/>
                </a:solidFill>
                <a:latin typeface="Adobe 繁黑體 Std B" pitchFamily="34" charset="-120"/>
                <a:ea typeface="Adobe 繁黑體 Std B" pitchFamily="34" charset="-120"/>
              </a:rPr>
              <a:t>最佳途徑</a:t>
            </a:r>
            <a:endParaRPr lang="en-US" altLang="zh-TW" dirty="0" smtClean="0">
              <a:solidFill>
                <a:schemeClr val="bg1"/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5352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5" grpId="0"/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457200" y="-7146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IPAD</a:t>
            </a:r>
            <a:r>
              <a:rPr kumimoji="0" lang="zh-TW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版</a:t>
            </a: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971600" y="1058963"/>
            <a:ext cx="7229581" cy="5682405"/>
            <a:chOff x="971600" y="1058963"/>
            <a:chExt cx="7229581" cy="5682405"/>
          </a:xfrm>
        </p:grpSpPr>
        <p:pic>
          <p:nvPicPr>
            <p:cNvPr id="6" name="圖片 5" descr="ipad27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1600" y="1058963"/>
              <a:ext cx="7229581" cy="5682405"/>
            </a:xfrm>
            <a:prstGeom prst="rect">
              <a:avLst/>
            </a:prstGeom>
          </p:spPr>
        </p:pic>
        <p:pic>
          <p:nvPicPr>
            <p:cNvPr id="7" name="圖片 6" descr="image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55776" y="1412776"/>
              <a:ext cx="4032048" cy="4400413"/>
            </a:xfrm>
            <a:prstGeom prst="rect">
              <a:avLst/>
            </a:prstGeom>
          </p:spPr>
        </p:pic>
      </p:grp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9" t="21917" r="78769" b="72416"/>
          <a:stretch/>
        </p:blipFill>
        <p:spPr bwMode="auto">
          <a:xfrm>
            <a:off x="8466135" y="942943"/>
            <a:ext cx="699147" cy="325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screen5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785794"/>
            <a:ext cx="5219728" cy="5219728"/>
          </a:xfrm>
          <a:prstGeom prst="rect">
            <a:avLst/>
          </a:prstGeom>
        </p:spPr>
      </p:pic>
      <p:sp>
        <p:nvSpPr>
          <p:cNvPr id="8" name="橢圓 7"/>
          <p:cNvSpPr/>
          <p:nvPr/>
        </p:nvSpPr>
        <p:spPr>
          <a:xfrm>
            <a:off x="2071670" y="4714884"/>
            <a:ext cx="2928958" cy="3065792"/>
          </a:xfrm>
          <a:prstGeom prst="ellipse">
            <a:avLst/>
          </a:prstGeom>
          <a:solidFill>
            <a:srgbClr val="4DF836">
              <a:alpha val="4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7" name="橢圓 6"/>
          <p:cNvSpPr/>
          <p:nvPr/>
        </p:nvSpPr>
        <p:spPr>
          <a:xfrm>
            <a:off x="-1285916" y="2714620"/>
            <a:ext cx="4567079" cy="4695833"/>
          </a:xfrm>
          <a:prstGeom prst="ellipse">
            <a:avLst/>
          </a:prstGeom>
          <a:solidFill>
            <a:srgbClr val="FF3399">
              <a:alpha val="4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95928" y="4035975"/>
            <a:ext cx="7342584" cy="1265233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THE END</a:t>
            </a:r>
            <a:b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dirty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dirty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Email : Info@tts.tbmc.com.tw</a:t>
            </a:r>
            <a:b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</a:b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" name="圖片 4" descr="pointer3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3890092"/>
            <a:ext cx="2062585" cy="2062585"/>
          </a:xfrm>
          <a:prstGeom prst="rect">
            <a:avLst/>
          </a:prstGeom>
        </p:spPr>
      </p:pic>
      <p:sp>
        <p:nvSpPr>
          <p:cNvPr id="9" name="橢圓 8"/>
          <p:cNvSpPr/>
          <p:nvPr/>
        </p:nvSpPr>
        <p:spPr>
          <a:xfrm>
            <a:off x="-1214478" y="428604"/>
            <a:ext cx="2928958" cy="3065792"/>
          </a:xfrm>
          <a:prstGeom prst="ellipse">
            <a:avLst/>
          </a:prstGeom>
          <a:solidFill>
            <a:srgbClr val="4DF836">
              <a:alpha val="4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9" t="21917" r="78769" b="72416"/>
          <a:stretch/>
        </p:blipFill>
        <p:spPr bwMode="auto">
          <a:xfrm>
            <a:off x="3419872" y="2852936"/>
            <a:ext cx="2088232" cy="973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圓角矩形 21"/>
          <p:cNvSpPr/>
          <p:nvPr/>
        </p:nvSpPr>
        <p:spPr>
          <a:xfrm>
            <a:off x="1496179" y="4616014"/>
            <a:ext cx="6786610" cy="71438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圓角矩形 14"/>
          <p:cNvSpPr/>
          <p:nvPr/>
        </p:nvSpPr>
        <p:spPr>
          <a:xfrm>
            <a:off x="1459742" y="3429000"/>
            <a:ext cx="6786610" cy="71438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圓角矩形 11"/>
          <p:cNvSpPr/>
          <p:nvPr/>
        </p:nvSpPr>
        <p:spPr>
          <a:xfrm>
            <a:off x="1467807" y="2366785"/>
            <a:ext cx="6786610" cy="71438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5804" y="-142900"/>
            <a:ext cx="8229600" cy="1143000"/>
          </a:xfrm>
        </p:spPr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6" name="圓角矩形 5"/>
          <p:cNvSpPr/>
          <p:nvPr/>
        </p:nvSpPr>
        <p:spPr>
          <a:xfrm>
            <a:off x="1428728" y="1142984"/>
            <a:ext cx="6786610" cy="71438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    </a:t>
            </a:r>
            <a:endParaRPr lang="en-US" altLang="zh-TW" sz="3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/>
            <a:endParaRPr lang="zh-TW" altLang="en-US" dirty="0"/>
          </a:p>
        </p:txBody>
      </p:sp>
      <p:sp>
        <p:nvSpPr>
          <p:cNvPr id="7" name="橢圓 6"/>
          <p:cNvSpPr/>
          <p:nvPr/>
        </p:nvSpPr>
        <p:spPr>
          <a:xfrm>
            <a:off x="642910" y="1000108"/>
            <a:ext cx="1000132" cy="1000132"/>
          </a:xfrm>
          <a:prstGeom prst="ellipse">
            <a:avLst/>
          </a:prstGeom>
          <a:solidFill>
            <a:srgbClr val="FF6699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dirty="0" smtClean="0">
                <a:solidFill>
                  <a:schemeClr val="bg1"/>
                </a:solidFill>
              </a:rPr>
              <a:t>1</a:t>
            </a:r>
            <a:endParaRPr lang="zh-TW" altLang="en-US" sz="3200" dirty="0">
              <a:solidFill>
                <a:schemeClr val="bg1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642910" y="2143116"/>
            <a:ext cx="1000132" cy="1000132"/>
          </a:xfrm>
          <a:prstGeom prst="ellipse">
            <a:avLst/>
          </a:prstGeom>
          <a:solidFill>
            <a:srgbClr val="54C4D0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dirty="0" smtClean="0">
                <a:solidFill>
                  <a:schemeClr val="bg1"/>
                </a:solidFill>
              </a:rPr>
              <a:t>2</a:t>
            </a:r>
            <a:endParaRPr lang="zh-TW" altLang="en-US" sz="3200" dirty="0">
              <a:solidFill>
                <a:schemeClr val="bg1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857356" y="1214422"/>
            <a:ext cx="5214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首頁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差異</a:t>
            </a:r>
            <a:endParaRPr lang="zh-TW" altLang="en-US" sz="2800" dirty="0"/>
          </a:p>
        </p:txBody>
      </p:sp>
      <p:sp>
        <p:nvSpPr>
          <p:cNvPr id="13" name="橢圓 12"/>
          <p:cNvSpPr/>
          <p:nvPr/>
        </p:nvSpPr>
        <p:spPr>
          <a:xfrm>
            <a:off x="642910" y="3286124"/>
            <a:ext cx="1000132" cy="1000132"/>
          </a:xfrm>
          <a:prstGeom prst="ellipse">
            <a:avLst/>
          </a:prstGeom>
          <a:solidFill>
            <a:srgbClr val="FF6699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dirty="0" smtClean="0">
                <a:solidFill>
                  <a:schemeClr val="bg1"/>
                </a:solidFill>
              </a:rPr>
              <a:t>3</a:t>
            </a:r>
            <a:endParaRPr lang="zh-TW" altLang="en-US" sz="3200" dirty="0">
              <a:solidFill>
                <a:schemeClr val="bg1"/>
              </a:solidFill>
            </a:endParaRPr>
          </a:p>
        </p:txBody>
      </p:sp>
      <p:sp>
        <p:nvSpPr>
          <p:cNvPr id="16" name="橢圓 15"/>
          <p:cNvSpPr/>
          <p:nvPr/>
        </p:nvSpPr>
        <p:spPr>
          <a:xfrm>
            <a:off x="642910" y="4429132"/>
            <a:ext cx="1000132" cy="1000132"/>
          </a:xfrm>
          <a:prstGeom prst="ellipse">
            <a:avLst/>
          </a:prstGeom>
          <a:solidFill>
            <a:srgbClr val="54C4D0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dirty="0" smtClean="0">
                <a:solidFill>
                  <a:schemeClr val="bg1"/>
                </a:solidFill>
              </a:rPr>
              <a:t>4</a:t>
            </a:r>
            <a:endParaRPr lang="zh-TW" altLang="en-US" sz="3200" dirty="0">
              <a:solidFill>
                <a:schemeClr val="bg1"/>
              </a:solidFill>
            </a:endParaRPr>
          </a:p>
        </p:txBody>
      </p:sp>
      <p:sp>
        <p:nvSpPr>
          <p:cNvPr id="18" name="圓角矩形 17"/>
          <p:cNvSpPr/>
          <p:nvPr/>
        </p:nvSpPr>
        <p:spPr>
          <a:xfrm>
            <a:off x="1428728" y="5832455"/>
            <a:ext cx="6786610" cy="71438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橢圓 18"/>
          <p:cNvSpPr/>
          <p:nvPr/>
        </p:nvSpPr>
        <p:spPr>
          <a:xfrm>
            <a:off x="642910" y="5689579"/>
            <a:ext cx="1000132" cy="1000132"/>
          </a:xfrm>
          <a:prstGeom prst="ellipse">
            <a:avLst/>
          </a:prstGeom>
          <a:solidFill>
            <a:srgbClr val="FF6699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dirty="0" smtClean="0">
                <a:solidFill>
                  <a:schemeClr val="bg1"/>
                </a:solidFill>
              </a:rPr>
              <a:t>5</a:t>
            </a:r>
            <a:endParaRPr lang="zh-TW" altLang="en-US" sz="3200" dirty="0">
              <a:solidFill>
                <a:schemeClr val="bg1"/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1928794" y="5903893"/>
            <a:ext cx="5214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行動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網頁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差異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1871747" y="2477152"/>
            <a:ext cx="5214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檢索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功能差異</a:t>
            </a:r>
            <a:endParaRPr lang="zh-TW" altLang="en-US" sz="2800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1907704" y="3524580"/>
            <a:ext cx="5214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檢索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結果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差異</a:t>
            </a:r>
            <a:endParaRPr lang="zh-TW" altLang="en-US" sz="2800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1918775" y="4711594"/>
            <a:ext cx="5214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單篇結果顯示差異</a:t>
            </a:r>
            <a:endParaRPr lang="zh-TW" altLang="en-US" sz="2800" dirty="0"/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9" t="21917" r="78769" b="72416"/>
          <a:stretch/>
        </p:blipFill>
        <p:spPr bwMode="auto">
          <a:xfrm>
            <a:off x="8460432" y="942943"/>
            <a:ext cx="704850" cy="32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首頁訊息與功能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8" r="1538" b="61130"/>
          <a:stretch/>
        </p:blipFill>
        <p:spPr bwMode="auto">
          <a:xfrm>
            <a:off x="639444" y="4172961"/>
            <a:ext cx="8072098" cy="201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44" y="1628800"/>
            <a:ext cx="8072098" cy="2022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8" r="1538" b="61130"/>
          <a:stretch/>
        </p:blipFill>
        <p:spPr bwMode="auto">
          <a:xfrm>
            <a:off x="639444" y="4172961"/>
            <a:ext cx="8072098" cy="201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直線單箭頭接點 10"/>
          <p:cNvCxnSpPr/>
          <p:nvPr/>
        </p:nvCxnSpPr>
        <p:spPr>
          <a:xfrm flipV="1">
            <a:off x="7692179" y="4451564"/>
            <a:ext cx="271898" cy="262638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4703093"/>
            <a:ext cx="1000125" cy="792163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50" t="13897" r="8894" b="78801"/>
          <a:stretch/>
        </p:blipFill>
        <p:spPr bwMode="auto">
          <a:xfrm>
            <a:off x="6877107" y="4703093"/>
            <a:ext cx="1028700" cy="474784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4" name="直線單箭頭接點 13"/>
          <p:cNvCxnSpPr/>
          <p:nvPr/>
        </p:nvCxnSpPr>
        <p:spPr>
          <a:xfrm flipV="1">
            <a:off x="8244408" y="4466980"/>
            <a:ext cx="0" cy="236113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5941104" y="1631173"/>
            <a:ext cx="1656184" cy="26845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noFill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004414" y="1899626"/>
            <a:ext cx="774086" cy="26845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noFill/>
            </a:endParaRPr>
          </a:p>
        </p:txBody>
      </p:sp>
      <p:sp>
        <p:nvSpPr>
          <p:cNvPr id="17" name="橢圓 16"/>
          <p:cNvSpPr/>
          <p:nvPr/>
        </p:nvSpPr>
        <p:spPr>
          <a:xfrm>
            <a:off x="142844" y="396564"/>
            <a:ext cx="1000132" cy="1000132"/>
          </a:xfrm>
          <a:prstGeom prst="ellipse">
            <a:avLst/>
          </a:prstGeom>
          <a:solidFill>
            <a:srgbClr val="FF6699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dirty="0" smtClean="0">
                <a:solidFill>
                  <a:schemeClr val="bg1"/>
                </a:solidFill>
              </a:rPr>
              <a:t>1</a:t>
            </a:r>
            <a:endParaRPr lang="zh-TW" altLang="en-US" sz="3200" dirty="0">
              <a:solidFill>
                <a:schemeClr val="bg1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0" y="3324908"/>
            <a:ext cx="6660232" cy="830997"/>
          </a:xfrm>
          <a:prstGeom prst="rect">
            <a:avLst/>
          </a:prstGeom>
          <a:solidFill>
            <a:schemeClr val="accent6">
              <a:lumMod val="60000"/>
              <a:lumOff val="40000"/>
              <a:tint val="66000"/>
              <a:satMod val="1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Adobe 繁黑體 Std B" pitchFamily="34" charset="-120"/>
                <a:ea typeface="Adobe 繁黑體 Std B" pitchFamily="34" charset="-120"/>
              </a:rPr>
              <a:t>新版將螢幕上方各項</a:t>
            </a:r>
            <a:r>
              <a:rPr lang="zh-TW" altLang="en-US" sz="2400" dirty="0" smtClean="0">
                <a:latin typeface="Adobe 繁黑體 Std B" pitchFamily="34" charset="-120"/>
                <a:ea typeface="Adobe 繁黑體 Std B" pitchFamily="34" charset="-120"/>
              </a:rPr>
              <a:t>功能</a:t>
            </a:r>
            <a:r>
              <a:rPr lang="zh-TW" altLang="en-US" sz="2400" dirty="0">
                <a:latin typeface="Adobe 繁黑體 Std B" pitchFamily="34" charset="-120"/>
                <a:ea typeface="Adobe 繁黑體 Std B" pitchFamily="34" charset="-120"/>
              </a:rPr>
              <a:t> </a:t>
            </a:r>
            <a:r>
              <a:rPr lang="en-US" altLang="zh-TW" sz="2400" dirty="0">
                <a:latin typeface="Adobe 繁黑體 Std B" pitchFamily="34" charset="-120"/>
                <a:ea typeface="Adobe 繁黑體 Std B" pitchFamily="34" charset="-120"/>
              </a:rPr>
              <a:t>(</a:t>
            </a:r>
            <a:r>
              <a:rPr lang="en-US" altLang="zh-TW" sz="2400" dirty="0" smtClean="0">
                <a:latin typeface="Adobe 繁黑體 Std B" pitchFamily="34" charset="-120"/>
                <a:ea typeface="Adobe 繁黑體 Std B" pitchFamily="34" charset="-120"/>
              </a:rPr>
              <a:t>Ex</a:t>
            </a:r>
            <a:r>
              <a:rPr lang="zh-TW" altLang="en-US" sz="2400" dirty="0" smtClean="0">
                <a:latin typeface="Adobe 繁黑體 Std B" pitchFamily="34" charset="-120"/>
                <a:ea typeface="Adobe 繁黑體 Std B" pitchFamily="34" charset="-120"/>
              </a:rPr>
              <a:t>： 語言選擇</a:t>
            </a:r>
            <a:r>
              <a:rPr lang="en-US" altLang="zh-TW" sz="2400" dirty="0" smtClean="0">
                <a:latin typeface="Adobe 繁黑體 Std B" pitchFamily="34" charset="-120"/>
                <a:ea typeface="Adobe 繁黑體 Std B" pitchFamily="34" charset="-120"/>
              </a:rPr>
              <a:t>)</a:t>
            </a:r>
            <a:r>
              <a:rPr lang="zh-TW" altLang="en-US" sz="2400" dirty="0" smtClean="0">
                <a:latin typeface="Adobe 繁黑體 Std B" pitchFamily="34" charset="-120"/>
                <a:ea typeface="Adobe 繁黑體 Std B" pitchFamily="34" charset="-120"/>
              </a:rPr>
              <a:t>，收進右方</a:t>
            </a:r>
            <a:r>
              <a:rPr lang="en-US" altLang="zh-TW" sz="2400" dirty="0" smtClean="0">
                <a:latin typeface="Adobe 繁黑體 Std B" pitchFamily="34" charset="-120"/>
                <a:ea typeface="Adobe 繁黑體 Std B" pitchFamily="34" charset="-120"/>
              </a:rPr>
              <a:t>『</a:t>
            </a:r>
            <a:r>
              <a:rPr lang="zh-TW" altLang="en-US" sz="2400" dirty="0" smtClean="0">
                <a:latin typeface="Adobe 繁黑體 Std B" pitchFamily="34" charset="-120"/>
                <a:ea typeface="Adobe 繁黑體 Std B" pitchFamily="34" charset="-120"/>
              </a:rPr>
              <a:t>資料夾</a:t>
            </a:r>
            <a:r>
              <a:rPr lang="en-US" altLang="zh-TW" sz="2400" dirty="0" smtClean="0">
                <a:latin typeface="Adobe 繁黑體 Std B" pitchFamily="34" charset="-120"/>
                <a:ea typeface="Adobe 繁黑體 Std B" pitchFamily="34" charset="-120"/>
              </a:rPr>
              <a:t>』</a:t>
            </a:r>
            <a:r>
              <a:rPr lang="zh-TW" altLang="en-US" sz="2400" dirty="0" smtClean="0">
                <a:latin typeface="Adobe 繁黑體 Std B" pitchFamily="34" charset="-120"/>
                <a:ea typeface="Adobe 繁黑體 Std B" pitchFamily="34" charset="-120"/>
              </a:rPr>
              <a:t>與</a:t>
            </a:r>
            <a:r>
              <a:rPr lang="en-US" altLang="zh-TW" sz="2400" dirty="0" smtClean="0">
                <a:latin typeface="Adobe 繁黑體 Std B" pitchFamily="34" charset="-120"/>
                <a:ea typeface="Adobe 繁黑體 Std B" pitchFamily="34" charset="-120"/>
              </a:rPr>
              <a:t>『</a:t>
            </a:r>
            <a:r>
              <a:rPr lang="zh-TW" altLang="en-US" sz="2400" dirty="0" smtClean="0">
                <a:latin typeface="Adobe 繁黑體 Std B" pitchFamily="34" charset="-120"/>
                <a:ea typeface="Adobe 繁黑體 Std B" pitchFamily="34" charset="-120"/>
              </a:rPr>
              <a:t>個人化</a:t>
            </a:r>
            <a:r>
              <a:rPr lang="en-US" altLang="zh-TW" sz="2400" dirty="0" smtClean="0">
                <a:latin typeface="Adobe 繁黑體 Std B" pitchFamily="34" charset="-120"/>
                <a:ea typeface="Adobe 繁黑體 Std B" pitchFamily="34" charset="-120"/>
              </a:rPr>
              <a:t>』</a:t>
            </a:r>
            <a:r>
              <a:rPr lang="zh-TW" altLang="en-US" sz="2400" dirty="0" smtClean="0">
                <a:latin typeface="Adobe 繁黑體 Std B" pitchFamily="34" charset="-120"/>
                <a:ea typeface="Adobe 繁黑體 Std B" pitchFamily="34" charset="-120"/>
              </a:rPr>
              <a:t>圖像顯示功能中</a:t>
            </a:r>
            <a:r>
              <a:rPr lang="zh-TW" altLang="en-US" sz="2400" dirty="0" smtClean="0"/>
              <a:t>。</a:t>
            </a:r>
            <a:endParaRPr lang="zh-TW" altLang="en-US" sz="2400" dirty="0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9" t="21917" r="78769" b="72416"/>
          <a:stretch/>
        </p:blipFill>
        <p:spPr bwMode="auto">
          <a:xfrm>
            <a:off x="8460432" y="942943"/>
            <a:ext cx="704850" cy="32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圓角矩形 8"/>
          <p:cNvSpPr/>
          <p:nvPr/>
        </p:nvSpPr>
        <p:spPr>
          <a:xfrm>
            <a:off x="642910" y="1928802"/>
            <a:ext cx="3677497" cy="4000528"/>
          </a:xfrm>
          <a:prstGeom prst="roundRect">
            <a:avLst>
              <a:gd name="adj" fmla="val 6043"/>
            </a:avLst>
          </a:prstGeom>
          <a:noFill/>
          <a:ln>
            <a:solidFill>
              <a:srgbClr val="41BE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圓角矩形 11"/>
          <p:cNvSpPr/>
          <p:nvPr/>
        </p:nvSpPr>
        <p:spPr>
          <a:xfrm>
            <a:off x="4782935" y="1928802"/>
            <a:ext cx="3677497" cy="4000528"/>
          </a:xfrm>
          <a:prstGeom prst="roundRect">
            <a:avLst>
              <a:gd name="adj" fmla="val 6043"/>
            </a:avLst>
          </a:prstGeom>
          <a:noFill/>
          <a:ln>
            <a:solidFill>
              <a:srgbClr val="41BE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1472" y="-71454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檢索功能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91383" y="1928802"/>
            <a:ext cx="3143272" cy="4054485"/>
          </a:xfrm>
        </p:spPr>
        <p:txBody>
          <a:bodyPr>
            <a:normAutofit lnSpcReduction="10000"/>
          </a:bodyPr>
          <a:lstStyle/>
          <a:p>
            <a:pPr marL="0" lvl="0" indent="0" fontAlgn="t">
              <a:buNone/>
            </a:pPr>
            <a:r>
              <a:rPr lang="zh-TW" altLang="en-US" sz="3200" b="1" dirty="0">
                <a:solidFill>
                  <a:srgbClr val="FF3399"/>
                </a:solidFill>
                <a:latin typeface="微軟正黑體" pitchFamily="34" charset="-120"/>
                <a:ea typeface="微軟正黑體" pitchFamily="34" charset="-120"/>
              </a:rPr>
              <a:t>進階檢索</a:t>
            </a:r>
          </a:p>
          <a:p>
            <a:pPr fontAlgn="t"/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布林邏輯與欄位設定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lvl="0" fontAlgn="t"/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以引文查找全文</a:t>
            </a:r>
          </a:p>
          <a:p>
            <a:pPr lvl="0" fontAlgn="t"/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命令列</a:t>
            </a:r>
          </a:p>
          <a:p>
            <a:pPr lvl="0" fontAlgn="t"/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尋找相似項目</a:t>
            </a:r>
          </a:p>
          <a:p>
            <a:pPr lvl="0" fontAlgn="t"/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訃聞</a:t>
            </a:r>
          </a:p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資料與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報告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3" name="群組 17"/>
          <p:cNvGrpSpPr/>
          <p:nvPr/>
        </p:nvGrpSpPr>
        <p:grpSpPr>
          <a:xfrm>
            <a:off x="530846" y="928670"/>
            <a:ext cx="7929586" cy="1000124"/>
            <a:chOff x="571472" y="928670"/>
            <a:chExt cx="7929586" cy="1000124"/>
          </a:xfrm>
        </p:grpSpPr>
        <p:sp>
          <p:nvSpPr>
            <p:cNvPr id="6" name="圓角矩形 5"/>
            <p:cNvSpPr/>
            <p:nvPr/>
          </p:nvSpPr>
          <p:spPr>
            <a:xfrm>
              <a:off x="571472" y="1071546"/>
              <a:ext cx="7929586" cy="642942"/>
            </a:xfrm>
            <a:prstGeom prst="roundRect">
              <a:avLst/>
            </a:prstGeom>
            <a:solidFill>
              <a:srgbClr val="41BECB">
                <a:alpha val="6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" name="標題 1"/>
            <p:cNvSpPr txBox="1">
              <a:spLocks/>
            </p:cNvSpPr>
            <p:nvPr/>
          </p:nvSpPr>
          <p:spPr>
            <a:xfrm>
              <a:off x="1643042" y="928670"/>
              <a:ext cx="5500726" cy="100012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zh-TW" altLang="en-US" sz="2800" dirty="0">
                  <a:latin typeface="微軟正黑體" pitchFamily="34" charset="-120"/>
                  <a:ea typeface="微軟正黑體" pitchFamily="34" charset="-120"/>
                </a:rPr>
                <a:t>基本、進階、出版物、瀏覽</a:t>
              </a:r>
              <a:endPara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endParaRPr>
            </a:p>
          </p:txBody>
        </p:sp>
      </p:grpSp>
      <p:sp>
        <p:nvSpPr>
          <p:cNvPr id="8" name="向右箭號 7"/>
          <p:cNvSpPr/>
          <p:nvPr/>
        </p:nvSpPr>
        <p:spPr>
          <a:xfrm>
            <a:off x="3491880" y="4365104"/>
            <a:ext cx="2160240" cy="1963975"/>
          </a:xfrm>
          <a:prstGeom prst="rightArrow">
            <a:avLst>
              <a:gd name="adj1" fmla="val 56422"/>
              <a:gd name="adj2" fmla="val 374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內容版面配置區 3"/>
          <p:cNvSpPr>
            <a:spLocks noGrp="1"/>
          </p:cNvSpPr>
          <p:nvPr>
            <p:ph sz="half" idx="2"/>
          </p:nvPr>
        </p:nvSpPr>
        <p:spPr>
          <a:xfrm>
            <a:off x="5050047" y="1928802"/>
            <a:ext cx="3143272" cy="4054485"/>
          </a:xfrm>
        </p:spPr>
        <p:txBody>
          <a:bodyPr/>
          <a:lstStyle/>
          <a:p>
            <a:pPr marL="0" lvl="0" indent="0" fontAlgn="t">
              <a:buNone/>
            </a:pPr>
            <a:r>
              <a:rPr lang="zh-TW" altLang="en-US" sz="3200" b="1" dirty="0">
                <a:solidFill>
                  <a:srgbClr val="FF3399"/>
                </a:solidFill>
                <a:latin typeface="微軟正黑體" pitchFamily="34" charset="-120"/>
                <a:ea typeface="微軟正黑體" pitchFamily="34" charset="-120"/>
              </a:rPr>
              <a:t>進階檢索</a:t>
            </a:r>
          </a:p>
          <a:p>
            <a:pPr fontAlgn="t"/>
            <a:r>
              <a:rPr lang="zh-TW" altLang="en-US" sz="32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布林邏輯與欄位設定</a:t>
            </a:r>
            <a:endParaRPr lang="en-US" altLang="zh-TW" sz="32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0" fontAlgn="t"/>
            <a:r>
              <a:rPr lang="zh-TW" altLang="en-US" sz="32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命令列</a:t>
            </a:r>
            <a:endParaRPr lang="en-US" altLang="zh-TW" sz="3200" b="1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0" fontAlgn="t"/>
            <a:endParaRPr lang="zh-TW" altLang="en-US" sz="3200" b="1" dirty="0">
              <a:solidFill>
                <a:srgbClr val="FF3399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內容版面配置區 3"/>
          <p:cNvSpPr>
            <a:spLocks noGrp="1"/>
          </p:cNvSpPr>
          <p:nvPr>
            <p:ph sz="half" idx="2"/>
          </p:nvPr>
        </p:nvSpPr>
        <p:spPr>
          <a:xfrm>
            <a:off x="3500400" y="4820522"/>
            <a:ext cx="3143272" cy="1053137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精簡化</a:t>
            </a:r>
            <a:endParaRPr lang="en-US" altLang="zh-TW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使用者需求</a:t>
            </a:r>
            <a:endParaRPr lang="en-US" altLang="zh-TW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橢圓 14"/>
          <p:cNvSpPr/>
          <p:nvPr/>
        </p:nvSpPr>
        <p:spPr>
          <a:xfrm>
            <a:off x="142844" y="428604"/>
            <a:ext cx="1000132" cy="1000132"/>
          </a:xfrm>
          <a:prstGeom prst="ellipse">
            <a:avLst/>
          </a:prstGeom>
          <a:solidFill>
            <a:srgbClr val="54C4D0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dirty="0" smtClean="0">
                <a:solidFill>
                  <a:schemeClr val="bg1"/>
                </a:solidFill>
              </a:rPr>
              <a:t>2</a:t>
            </a:r>
            <a:endParaRPr lang="zh-TW" altLang="en-US" sz="3200" dirty="0">
              <a:solidFill>
                <a:schemeClr val="bg1"/>
              </a:solidFill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9" t="21917" r="78769" b="72416"/>
          <a:stretch/>
        </p:blipFill>
        <p:spPr bwMode="auto">
          <a:xfrm>
            <a:off x="8466135" y="942943"/>
            <a:ext cx="699147" cy="325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431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build="p"/>
      <p:bldP spid="1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舊版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進階檢索頁面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071546"/>
            <a:ext cx="8072494" cy="540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矩形 10"/>
          <p:cNvSpPr/>
          <p:nvPr/>
        </p:nvSpPr>
        <p:spPr>
          <a:xfrm>
            <a:off x="500034" y="2714620"/>
            <a:ext cx="3857652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7" name="群組 16"/>
          <p:cNvGrpSpPr/>
          <p:nvPr/>
        </p:nvGrpSpPr>
        <p:grpSpPr>
          <a:xfrm>
            <a:off x="3571868" y="3857628"/>
            <a:ext cx="1071570" cy="1278262"/>
            <a:chOff x="3571868" y="3857628"/>
            <a:chExt cx="1071570" cy="1278262"/>
          </a:xfrm>
        </p:grpSpPr>
        <p:sp>
          <p:nvSpPr>
            <p:cNvPr id="15" name="等腰三角形 14"/>
            <p:cNvSpPr/>
            <p:nvPr/>
          </p:nvSpPr>
          <p:spPr>
            <a:xfrm rot="3590091">
              <a:off x="3947384" y="4736822"/>
              <a:ext cx="428628" cy="369507"/>
            </a:xfrm>
            <a:prstGeom prst="triangle">
              <a:avLst/>
            </a:prstGeom>
            <a:solidFill>
              <a:srgbClr val="54C4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橢圓 15"/>
            <p:cNvSpPr/>
            <p:nvPr/>
          </p:nvSpPr>
          <p:spPr>
            <a:xfrm>
              <a:off x="3571868" y="3857628"/>
              <a:ext cx="1071570" cy="1071570"/>
            </a:xfrm>
            <a:prstGeom prst="ellipse">
              <a:avLst/>
            </a:prstGeom>
            <a:solidFill>
              <a:srgbClr val="54C4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200" dirty="0" smtClean="0">
                  <a:latin typeface="微軟正黑體" pitchFamily="34" charset="-120"/>
                  <a:ea typeface="微軟正黑體" pitchFamily="34" charset="-120"/>
                </a:rPr>
                <a:t>單欄</a:t>
              </a:r>
              <a:endParaRPr lang="zh-TW" altLang="en-US" sz="2200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9" name="文字方塊 8"/>
          <p:cNvSpPr txBox="1"/>
          <p:nvPr/>
        </p:nvSpPr>
        <p:spPr>
          <a:xfrm>
            <a:off x="3131840" y="1684783"/>
            <a:ext cx="6260201" cy="830997"/>
          </a:xfrm>
          <a:prstGeom prst="rect">
            <a:avLst/>
          </a:prstGeom>
          <a:solidFill>
            <a:schemeClr val="accent6">
              <a:lumMod val="60000"/>
              <a:lumOff val="40000"/>
              <a:tint val="66000"/>
              <a:satMod val="1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Adobe 繁黑體 Std B" pitchFamily="34" charset="-120"/>
                <a:ea typeface="Adobe 繁黑體 Std B" pitchFamily="34" charset="-120"/>
              </a:rPr>
              <a:t>舊版的更多欄位與限縮設定以單欄呈現，</a:t>
            </a:r>
            <a:r>
              <a:rPr lang="zh-TW" altLang="en-US" sz="2400" dirty="0" smtClean="0">
                <a:latin typeface="Adobe 繁黑體 Std B" pitchFamily="34" charset="-120"/>
                <a:ea typeface="Adobe 繁黑體 Std B" pitchFamily="34" charset="-120"/>
              </a:rPr>
              <a:t>畫面稍長而</a:t>
            </a:r>
            <a:r>
              <a:rPr lang="zh-TW" altLang="en-US" sz="2400" dirty="0">
                <a:latin typeface="Adobe 繁黑體 Std B" pitchFamily="34" charset="-120"/>
                <a:ea typeface="Adobe 繁黑體 Std B" pitchFamily="34" charset="-120"/>
              </a:rPr>
              <a:t>不易</a:t>
            </a:r>
            <a:r>
              <a:rPr lang="zh-TW" altLang="en-US" sz="2400" dirty="0" smtClean="0">
                <a:latin typeface="Adobe 繁黑體 Std B" pitchFamily="34" charset="-120"/>
                <a:ea typeface="Adobe 繁黑體 Std B" pitchFamily="34" charset="-120"/>
              </a:rPr>
              <a:t>發現、</a:t>
            </a:r>
            <a:r>
              <a:rPr lang="zh-TW" altLang="en-US" sz="2400" dirty="0" smtClean="0">
                <a:latin typeface="Adobe 繁黑體 Std B" pitchFamily="34" charset="-120"/>
                <a:ea typeface="Adobe 繁黑體 Std B" pitchFamily="34" charset="-120"/>
              </a:rPr>
              <a:t>使用</a:t>
            </a:r>
            <a:r>
              <a:rPr lang="zh-TW" altLang="en-US" sz="2400" dirty="0" smtClean="0">
                <a:latin typeface="Adobe 繁黑體 Std B" pitchFamily="34" charset="-120"/>
                <a:ea typeface="Adobe 繁黑體 Std B" pitchFamily="34" charset="-120"/>
              </a:rPr>
              <a:t>。</a:t>
            </a:r>
            <a:endParaRPr lang="zh-TW" altLang="en-US" sz="2400" dirty="0">
              <a:latin typeface="Adobe 繁黑體 Std B" pitchFamily="34" charset="-120"/>
              <a:ea typeface="Adobe 繁黑體 Std B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9947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新版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進階檢索頁面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16" y="1285860"/>
            <a:ext cx="8372564" cy="5213414"/>
          </a:xfrm>
          <a:prstGeom prst="rect">
            <a:avLst/>
          </a:prstGeom>
          <a:solidFill>
            <a:srgbClr val="54C4D0"/>
          </a:solidFill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群組 8"/>
          <p:cNvGrpSpPr/>
          <p:nvPr/>
        </p:nvGrpSpPr>
        <p:grpSpPr>
          <a:xfrm>
            <a:off x="3643306" y="3857628"/>
            <a:ext cx="1071570" cy="1278262"/>
            <a:chOff x="3571868" y="3857628"/>
            <a:chExt cx="1071570" cy="1278262"/>
          </a:xfrm>
        </p:grpSpPr>
        <p:sp>
          <p:nvSpPr>
            <p:cNvPr id="8" name="等腰三角形 7"/>
            <p:cNvSpPr/>
            <p:nvPr/>
          </p:nvSpPr>
          <p:spPr>
            <a:xfrm rot="3590091">
              <a:off x="3947384" y="4736822"/>
              <a:ext cx="428628" cy="369507"/>
            </a:xfrm>
            <a:prstGeom prst="triangle">
              <a:avLst/>
            </a:prstGeom>
            <a:solidFill>
              <a:srgbClr val="54C4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橢圓 6"/>
            <p:cNvSpPr/>
            <p:nvPr/>
          </p:nvSpPr>
          <p:spPr>
            <a:xfrm>
              <a:off x="3571868" y="3857628"/>
              <a:ext cx="1071570" cy="1071570"/>
            </a:xfrm>
            <a:prstGeom prst="ellipse">
              <a:avLst/>
            </a:prstGeom>
            <a:solidFill>
              <a:srgbClr val="54C4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200" dirty="0" smtClean="0">
                  <a:latin typeface="微軟正黑體" pitchFamily="34" charset="-120"/>
                  <a:ea typeface="微軟正黑體" pitchFamily="34" charset="-120"/>
                </a:rPr>
                <a:t>雙欄</a:t>
              </a:r>
              <a:endParaRPr lang="zh-TW" altLang="en-US" sz="2200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525591" y="1484784"/>
            <a:ext cx="3857652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2454417" y="2780928"/>
            <a:ext cx="6925251" cy="830997"/>
          </a:xfrm>
          <a:prstGeom prst="rect">
            <a:avLst/>
          </a:prstGeom>
          <a:solidFill>
            <a:schemeClr val="accent6">
              <a:lumMod val="60000"/>
              <a:lumOff val="40000"/>
              <a:tint val="66000"/>
              <a:satMod val="1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Adobe 繁黑體 Std B" pitchFamily="34" charset="-120"/>
                <a:ea typeface="Adobe 繁黑體 Std B" pitchFamily="34" charset="-120"/>
              </a:rPr>
              <a:t>新版</a:t>
            </a:r>
            <a:r>
              <a:rPr lang="zh-TW" altLang="en-US" sz="2400" dirty="0" smtClean="0">
                <a:latin typeface="Adobe 繁黑體 Std B" pitchFamily="34" charset="-120"/>
                <a:ea typeface="Adobe 繁黑體 Std B" pitchFamily="34" charset="-120"/>
              </a:rPr>
              <a:t>刪除</a:t>
            </a:r>
            <a:r>
              <a:rPr lang="zh-TW" altLang="en-US" sz="2400" dirty="0">
                <a:latin typeface="Adobe 繁黑體 Std B" pitchFamily="34" charset="-120"/>
                <a:ea typeface="Adobe 繁黑體 Std B" pitchFamily="34" charset="-120"/>
              </a:rPr>
              <a:t>非經常</a:t>
            </a:r>
            <a:r>
              <a:rPr lang="zh-TW" altLang="en-US" sz="2400" dirty="0" smtClean="0">
                <a:latin typeface="Adobe 繁黑體 Std B" pitchFamily="34" charset="-120"/>
                <a:ea typeface="Adobe 繁黑體 Std B" pitchFamily="34" charset="-120"/>
              </a:rPr>
              <a:t>使用</a:t>
            </a:r>
            <a:r>
              <a:rPr lang="zh-TW" altLang="en-US" sz="2400" dirty="0" smtClean="0">
                <a:latin typeface="Adobe 繁黑體 Std B" pitchFamily="34" charset="-120"/>
                <a:ea typeface="Adobe 繁黑體 Std B" pitchFamily="34" charset="-120"/>
              </a:rPr>
              <a:t>的檢索功能並且以雙欄呈現更多檢索選項，方便讀者一眼找到所需限制條件</a:t>
            </a:r>
            <a:endParaRPr lang="zh-TW" altLang="en-US" sz="2400" dirty="0"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9" t="21917" r="78769" b="72416"/>
          <a:stretch/>
        </p:blipFill>
        <p:spPr bwMode="auto">
          <a:xfrm>
            <a:off x="8466135" y="942943"/>
            <a:ext cx="699147" cy="325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445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橢圓 31"/>
          <p:cNvSpPr/>
          <p:nvPr/>
        </p:nvSpPr>
        <p:spPr>
          <a:xfrm>
            <a:off x="214282" y="5500702"/>
            <a:ext cx="785818" cy="78581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橢圓 30"/>
          <p:cNvSpPr/>
          <p:nvPr/>
        </p:nvSpPr>
        <p:spPr>
          <a:xfrm>
            <a:off x="214282" y="4071942"/>
            <a:ext cx="785818" cy="78581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457200" y="-7146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zh-TW" altLang="en-US" sz="4400" dirty="0">
                <a:latin typeface="微軟正黑體" pitchFamily="34" charset="-120"/>
                <a:ea typeface="微軟正黑體" pitchFamily="34" charset="-120"/>
              </a:rPr>
              <a:t>檢索結果</a:t>
            </a:r>
            <a:r>
              <a:rPr lang="zh-TW" altLang="en-US" sz="4400" dirty="0" smtClean="0">
                <a:latin typeface="微軟正黑體" pitchFamily="34" charset="-120"/>
                <a:ea typeface="微軟正黑體" pitchFamily="34" charset="-120"/>
              </a:rPr>
              <a:t>頁</a:t>
            </a:r>
            <a:r>
              <a:rPr lang="zh-TW" altLang="en-US" sz="4400" dirty="0">
                <a:latin typeface="微軟正黑體" pitchFamily="34" charset="-120"/>
                <a:ea typeface="微軟正黑體" pitchFamily="34" charset="-120"/>
              </a:rPr>
              <a:t>面</a:t>
            </a:r>
            <a:endParaRPr kumimoji="0" lang="zh-TW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6" name="橢圓 5"/>
          <p:cNvSpPr/>
          <p:nvPr/>
        </p:nvSpPr>
        <p:spPr>
          <a:xfrm>
            <a:off x="1142976" y="1142984"/>
            <a:ext cx="2143140" cy="2143140"/>
          </a:xfrm>
          <a:prstGeom prst="ellipse">
            <a:avLst/>
          </a:prstGeom>
          <a:solidFill>
            <a:srgbClr val="FF3399">
              <a:alpha val="49020"/>
            </a:srgb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3399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6715140" y="1142984"/>
            <a:ext cx="2143140" cy="2143140"/>
          </a:xfrm>
          <a:prstGeom prst="ellipse">
            <a:avLst/>
          </a:prstGeom>
          <a:solidFill>
            <a:srgbClr val="41BECB">
              <a:alpha val="52941"/>
            </a:srgb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3929058" y="1142984"/>
            <a:ext cx="2143140" cy="2143140"/>
          </a:xfrm>
          <a:prstGeom prst="ellipse">
            <a:avLst/>
          </a:prstGeom>
          <a:solidFill>
            <a:srgbClr val="4DF836">
              <a:alpha val="63922"/>
            </a:srgb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" name="圖片 11" descr="paint81 (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1500174"/>
            <a:ext cx="1357322" cy="1357322"/>
          </a:xfrm>
          <a:prstGeom prst="rect">
            <a:avLst/>
          </a:prstGeom>
        </p:spPr>
      </p:pic>
      <p:pic>
        <p:nvPicPr>
          <p:cNvPr id="13" name="圖片 12" descr="wrench1 (1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4370" y="1643050"/>
            <a:ext cx="1147762" cy="1147762"/>
          </a:xfrm>
          <a:prstGeom prst="rect">
            <a:avLst/>
          </a:prstGeom>
        </p:spPr>
      </p:pic>
      <p:sp>
        <p:nvSpPr>
          <p:cNvPr id="14" name="文字方塊 13"/>
          <p:cNvSpPr txBox="1"/>
          <p:nvPr/>
        </p:nvSpPr>
        <p:spPr>
          <a:xfrm>
            <a:off x="1571604" y="3429000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rgbClr val="FF3399"/>
                </a:solidFill>
                <a:latin typeface="微軟正黑體" pitchFamily="34" charset="-120"/>
                <a:ea typeface="微軟正黑體" pitchFamily="34" charset="-120"/>
              </a:rPr>
              <a:t>顏  色</a:t>
            </a:r>
            <a:endParaRPr lang="zh-TW" altLang="en-US" sz="2800" dirty="0">
              <a:solidFill>
                <a:srgbClr val="FF3399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4357686" y="3429000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4DF836"/>
                </a:solidFill>
                <a:latin typeface="微軟正黑體" pitchFamily="34" charset="-120"/>
                <a:ea typeface="微軟正黑體" pitchFamily="34" charset="-120"/>
              </a:rPr>
              <a:t>功能欄</a:t>
            </a:r>
          </a:p>
        </p:txBody>
      </p:sp>
      <p:cxnSp>
        <p:nvCxnSpPr>
          <p:cNvPr id="17" name="直線接點 16"/>
          <p:cNvCxnSpPr/>
          <p:nvPr/>
        </p:nvCxnSpPr>
        <p:spPr>
          <a:xfrm>
            <a:off x="928662" y="3928822"/>
            <a:ext cx="2500330" cy="213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>
          <a:xfrm>
            <a:off x="3714744" y="3929066"/>
            <a:ext cx="2500330" cy="213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/>
          <p:cNvCxnSpPr/>
          <p:nvPr/>
        </p:nvCxnSpPr>
        <p:spPr>
          <a:xfrm>
            <a:off x="928662" y="5286388"/>
            <a:ext cx="2500330" cy="213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接點 25"/>
          <p:cNvCxnSpPr/>
          <p:nvPr/>
        </p:nvCxnSpPr>
        <p:spPr>
          <a:xfrm>
            <a:off x="1000100" y="6572272"/>
            <a:ext cx="2500330" cy="213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/>
          <p:cNvCxnSpPr/>
          <p:nvPr/>
        </p:nvCxnSpPr>
        <p:spPr>
          <a:xfrm>
            <a:off x="3714744" y="5286388"/>
            <a:ext cx="2500330" cy="213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/>
          <p:cNvCxnSpPr/>
          <p:nvPr/>
        </p:nvCxnSpPr>
        <p:spPr>
          <a:xfrm>
            <a:off x="3714744" y="6572272"/>
            <a:ext cx="2500330" cy="213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字方塊 28"/>
          <p:cNvSpPr txBox="1"/>
          <p:nvPr/>
        </p:nvSpPr>
        <p:spPr>
          <a:xfrm>
            <a:off x="285752" y="4201547"/>
            <a:ext cx="1000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新</a:t>
            </a:r>
            <a:endParaRPr lang="zh-TW" altLang="en-US" sz="32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285720" y="5630307"/>
            <a:ext cx="1000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微軟正黑體" pitchFamily="34" charset="-120"/>
                <a:ea typeface="微軟正黑體" pitchFamily="34" charset="-120"/>
              </a:rPr>
              <a:t>舊</a:t>
            </a:r>
          </a:p>
        </p:txBody>
      </p:sp>
      <p:sp>
        <p:nvSpPr>
          <p:cNvPr id="33" name="文字方塊 32"/>
          <p:cNvSpPr txBox="1"/>
          <p:nvPr/>
        </p:nvSpPr>
        <p:spPr>
          <a:xfrm>
            <a:off x="1071538" y="4143380"/>
            <a:ext cx="264320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    單色藍色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300" dirty="0" smtClean="0">
                <a:latin typeface="微軟正黑體" pitchFamily="34" charset="-120"/>
                <a:ea typeface="微軟正黑體" pitchFamily="34" charset="-120"/>
              </a:rPr>
              <a:t>           簡潔</a:t>
            </a:r>
            <a:endParaRPr lang="zh-TW" altLang="en-US" sz="23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3786182" y="4143380"/>
            <a:ext cx="264320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        左側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300" dirty="0" smtClean="0">
                <a:latin typeface="微軟正黑體" pitchFamily="34" charset="-120"/>
                <a:ea typeface="微軟正黑體" pitchFamily="34" charset="-120"/>
              </a:rPr>
              <a:t>較符合多數人習慣</a:t>
            </a:r>
            <a:endParaRPr lang="zh-TW" altLang="en-US" sz="23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3571868" y="5647542"/>
            <a:ext cx="292895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           右側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sz="23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2" name="文字方塊 41"/>
          <p:cNvSpPr txBox="1"/>
          <p:nvPr/>
        </p:nvSpPr>
        <p:spPr>
          <a:xfrm>
            <a:off x="1071538" y="5500702"/>
            <a:ext cx="2643206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    多色呈現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     </a:t>
            </a:r>
            <a:r>
              <a:rPr lang="zh-TW" altLang="en-US" sz="2300" dirty="0" smtClean="0">
                <a:latin typeface="微軟正黑體" pitchFamily="34" charset="-120"/>
                <a:ea typeface="微軟正黑體" pitchFamily="34" charset="-120"/>
              </a:rPr>
              <a:t>無法</a:t>
            </a:r>
            <a:r>
              <a:rPr lang="zh-TW" altLang="en-US" sz="2300" dirty="0">
                <a:latin typeface="微軟正黑體" pitchFamily="34" charset="-120"/>
                <a:ea typeface="微軟正黑體" pitchFamily="34" charset="-120"/>
              </a:rPr>
              <a:t>聚焦</a:t>
            </a:r>
            <a:endParaRPr lang="en-US" altLang="zh-TW" sz="2300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300" dirty="0" smtClean="0">
                <a:latin typeface="微軟正黑體" pitchFamily="34" charset="-120"/>
                <a:ea typeface="微軟正黑體" pitchFamily="34" charset="-120"/>
              </a:rPr>
              <a:t>     </a:t>
            </a:r>
            <a:endParaRPr lang="zh-TW" altLang="en-US" sz="23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3" name="圖片 42" descr="document2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2330" y="1500174"/>
            <a:ext cx="1357322" cy="1357322"/>
          </a:xfrm>
          <a:prstGeom prst="rect">
            <a:avLst/>
          </a:prstGeom>
        </p:spPr>
      </p:pic>
      <p:sp>
        <p:nvSpPr>
          <p:cNvPr id="45" name="文字方塊 44"/>
          <p:cNvSpPr txBox="1"/>
          <p:nvPr/>
        </p:nvSpPr>
        <p:spPr>
          <a:xfrm>
            <a:off x="7286644" y="3429000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rgbClr val="41BECB"/>
                </a:solidFill>
                <a:latin typeface="微軟正黑體" pitchFamily="34" charset="-120"/>
                <a:ea typeface="微軟正黑體" pitchFamily="34" charset="-120"/>
              </a:rPr>
              <a:t>輸 出</a:t>
            </a:r>
            <a:endParaRPr lang="zh-TW" altLang="en-US" sz="2800" dirty="0">
              <a:solidFill>
                <a:srgbClr val="41BECB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46" name="直線接點 45"/>
          <p:cNvCxnSpPr/>
          <p:nvPr/>
        </p:nvCxnSpPr>
        <p:spPr>
          <a:xfrm>
            <a:off x="6500826" y="3929066"/>
            <a:ext cx="2500330" cy="213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接點 46"/>
          <p:cNvCxnSpPr/>
          <p:nvPr/>
        </p:nvCxnSpPr>
        <p:spPr>
          <a:xfrm>
            <a:off x="6500826" y="5286388"/>
            <a:ext cx="2500330" cy="213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接點 47"/>
          <p:cNvCxnSpPr/>
          <p:nvPr/>
        </p:nvCxnSpPr>
        <p:spPr>
          <a:xfrm>
            <a:off x="6500826" y="6572272"/>
            <a:ext cx="2500330" cy="213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字方塊 48"/>
          <p:cNvSpPr txBox="1"/>
          <p:nvPr/>
        </p:nvSpPr>
        <p:spPr>
          <a:xfrm>
            <a:off x="6500826" y="4143380"/>
            <a:ext cx="264320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     下拉選單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300" dirty="0" smtClean="0">
                <a:latin typeface="微軟正黑體" pitchFamily="34" charset="-120"/>
                <a:ea typeface="微軟正黑體" pitchFamily="34" charset="-120"/>
              </a:rPr>
              <a:t>        呈現簡化</a:t>
            </a:r>
            <a:endParaRPr lang="zh-TW" altLang="en-US" sz="23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0" name="文字方塊 49"/>
          <p:cNvSpPr txBox="1"/>
          <p:nvPr/>
        </p:nvSpPr>
        <p:spPr>
          <a:xfrm>
            <a:off x="6286512" y="5665447"/>
            <a:ext cx="292895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   所有功能並排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sz="2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4" name="橢圓 33"/>
          <p:cNvSpPr/>
          <p:nvPr/>
        </p:nvSpPr>
        <p:spPr>
          <a:xfrm>
            <a:off x="-32" y="428604"/>
            <a:ext cx="1000132" cy="1000132"/>
          </a:xfrm>
          <a:prstGeom prst="ellipse">
            <a:avLst/>
          </a:prstGeom>
          <a:solidFill>
            <a:srgbClr val="FF6699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dirty="0" smtClean="0">
                <a:solidFill>
                  <a:schemeClr val="bg1"/>
                </a:solidFill>
              </a:rPr>
              <a:t>3</a:t>
            </a:r>
            <a:endParaRPr lang="zh-TW" altLang="en-US" sz="3200" dirty="0">
              <a:solidFill>
                <a:schemeClr val="bg1"/>
              </a:solidFill>
            </a:endParaRPr>
          </a:p>
        </p:txBody>
      </p:sp>
      <p:pic>
        <p:nvPicPr>
          <p:cNvPr id="35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9" t="21917" r="78769" b="72416"/>
          <a:stretch/>
        </p:blipFill>
        <p:spPr bwMode="auto">
          <a:xfrm>
            <a:off x="8466135" y="942943"/>
            <a:ext cx="699147" cy="325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629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0" t="11797" r="12375" b="9923"/>
          <a:stretch/>
        </p:blipFill>
        <p:spPr bwMode="auto">
          <a:xfrm>
            <a:off x="461089" y="1098165"/>
            <a:ext cx="8424936" cy="6314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08112"/>
          </a:xfrm>
        </p:spPr>
        <p:txBody>
          <a:bodyPr>
            <a:noAutofit/>
          </a:bodyPr>
          <a:lstStyle/>
          <a:p>
            <a:pPr algn="ctr"/>
            <a:r>
              <a:rPr lang="zh-TW" altLang="en-US" dirty="0">
                <a:latin typeface="微軟正黑體" pitchFamily="34" charset="-120"/>
                <a:ea typeface="微軟正黑體" pitchFamily="34" charset="-120"/>
                <a:cs typeface="+mn-cs"/>
              </a:rPr>
              <a:t>舊版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  <a:cs typeface="+mn-cs"/>
              </a:rPr>
              <a:t>-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  <a:cs typeface="+mn-cs"/>
              </a:rPr>
              <a:t> 檢索結果介面</a:t>
            </a:r>
          </a:p>
        </p:txBody>
      </p:sp>
      <p:grpSp>
        <p:nvGrpSpPr>
          <p:cNvPr id="19" name="群組 18"/>
          <p:cNvGrpSpPr/>
          <p:nvPr/>
        </p:nvGrpSpPr>
        <p:grpSpPr>
          <a:xfrm>
            <a:off x="1987707" y="2417664"/>
            <a:ext cx="6760757" cy="3729044"/>
            <a:chOff x="1987707" y="2417664"/>
            <a:chExt cx="6760757" cy="3729044"/>
          </a:xfrm>
        </p:grpSpPr>
        <p:cxnSp>
          <p:nvCxnSpPr>
            <p:cNvPr id="6" name="直線接點 5"/>
            <p:cNvCxnSpPr/>
            <p:nvPr/>
          </p:nvCxnSpPr>
          <p:spPr>
            <a:xfrm>
              <a:off x="4932040" y="3789040"/>
              <a:ext cx="3816424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87707" y="2417664"/>
              <a:ext cx="2942647" cy="3729044"/>
            </a:xfrm>
            <a:prstGeom prst="rect">
              <a:avLst/>
            </a:prstGeom>
            <a:noFill/>
            <a:ln w="50800">
              <a:solidFill>
                <a:srgbClr val="C00000">
                  <a:alpha val="56000"/>
                </a:srgbClr>
              </a:solidFill>
              <a:miter lim="800000"/>
              <a:headEnd/>
              <a:tailEnd/>
            </a:ln>
            <a:effectLst/>
          </p:spPr>
        </p:pic>
      </p:grpSp>
      <p:grpSp>
        <p:nvGrpSpPr>
          <p:cNvPr id="20" name="群組 19"/>
          <p:cNvGrpSpPr/>
          <p:nvPr/>
        </p:nvGrpSpPr>
        <p:grpSpPr>
          <a:xfrm>
            <a:off x="539552" y="3145220"/>
            <a:ext cx="3461662" cy="504498"/>
            <a:chOff x="539552" y="3145220"/>
            <a:chExt cx="3461662" cy="504498"/>
          </a:xfrm>
        </p:grpSpPr>
        <p:cxnSp>
          <p:nvCxnSpPr>
            <p:cNvPr id="10" name="直線接點 9"/>
            <p:cNvCxnSpPr/>
            <p:nvPr/>
          </p:nvCxnSpPr>
          <p:spPr>
            <a:xfrm>
              <a:off x="539552" y="3429000"/>
              <a:ext cx="104411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7" t="37621" r="70861" b="55518"/>
            <a:stretch/>
          </p:blipFill>
          <p:spPr bwMode="auto">
            <a:xfrm>
              <a:off x="1583668" y="3145220"/>
              <a:ext cx="2417546" cy="504498"/>
            </a:xfrm>
            <a:prstGeom prst="rect">
              <a:avLst/>
            </a:prstGeom>
            <a:noFill/>
            <a:ln w="50800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grpSp>
        <p:nvGrpSpPr>
          <p:cNvPr id="27" name="群組 26"/>
          <p:cNvGrpSpPr/>
          <p:nvPr/>
        </p:nvGrpSpPr>
        <p:grpSpPr>
          <a:xfrm>
            <a:off x="541232" y="3933056"/>
            <a:ext cx="8207232" cy="3361714"/>
            <a:chOff x="541232" y="3933056"/>
            <a:chExt cx="8207232" cy="3361714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 rotWithShape="1">
            <a:blip r:embed="rId5"/>
            <a:srcRect t="2762" b="32746"/>
            <a:stretch/>
          </p:blipFill>
          <p:spPr bwMode="auto">
            <a:xfrm>
              <a:off x="541232" y="3933056"/>
              <a:ext cx="2251209" cy="3361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26" name="群組 25"/>
            <p:cNvGrpSpPr/>
            <p:nvPr/>
          </p:nvGrpSpPr>
          <p:grpSpPr>
            <a:xfrm>
              <a:off x="547505" y="3933056"/>
              <a:ext cx="8200959" cy="2622679"/>
              <a:chOff x="547505" y="3933056"/>
              <a:chExt cx="8200959" cy="2622679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6491156" y="3933056"/>
                <a:ext cx="2257308" cy="2592288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n>
                    <a:solidFill>
                      <a:srgbClr val="FF0000"/>
                    </a:solidFill>
                  </a:ln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547505" y="3963447"/>
                <a:ext cx="2257308" cy="2592288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n>
                    <a:solidFill>
                      <a:srgbClr val="FF0000"/>
                    </a:solidFill>
                  </a:ln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25" name="直線接點 24"/>
              <p:cNvCxnSpPr/>
              <p:nvPr/>
            </p:nvCxnSpPr>
            <p:spPr>
              <a:xfrm>
                <a:off x="2804813" y="5259591"/>
                <a:ext cx="3686343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955142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1581</TotalTime>
  <Words>787</Words>
  <Application>Microsoft Office PowerPoint</Application>
  <PresentationFormat>如螢幕大小 (4:3)</PresentationFormat>
  <Paragraphs>144</Paragraphs>
  <Slides>21</Slides>
  <Notes>10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2" baseType="lpstr">
      <vt:lpstr>Office 佈景主題</vt:lpstr>
      <vt:lpstr>ProQuest 新舊平台說明 漢珍數位圖書</vt:lpstr>
      <vt:lpstr>ProQuest新平台三大特色</vt:lpstr>
      <vt:lpstr>Outline</vt:lpstr>
      <vt:lpstr>首頁訊息與功能</vt:lpstr>
      <vt:lpstr>檢索功能</vt:lpstr>
      <vt:lpstr>舊版-進階檢索頁面</vt:lpstr>
      <vt:lpstr>新版-進階檢索頁面</vt:lpstr>
      <vt:lpstr>PowerPoint 簡報</vt:lpstr>
      <vt:lpstr>舊版- 檢索結果介面</vt:lpstr>
      <vt:lpstr>新版- 檢索結果介面</vt:lpstr>
      <vt:lpstr>PowerPoint 簡報</vt:lpstr>
      <vt:lpstr>新舊版PDF呈現</vt:lpstr>
      <vt:lpstr>舊版-單篇檢索結果</vt:lpstr>
      <vt:lpstr>新版-單篇檢索結果</vt:lpstr>
      <vt:lpstr>行動版網頁</vt:lpstr>
      <vt:lpstr>首頁呈現</vt:lpstr>
      <vt:lpstr>檢索介面</vt:lpstr>
      <vt:lpstr>檢索結果介面</vt:lpstr>
      <vt:lpstr>單篇檢索結果</vt:lpstr>
      <vt:lpstr>PowerPoint 簡報</vt:lpstr>
      <vt:lpstr>THE END      Email : Info@tts.tbmc.com.tw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ProQuest 評估</dc:title>
  <dc:creator>marketing</dc:creator>
  <cp:lastModifiedBy>donna</cp:lastModifiedBy>
  <cp:revision>179</cp:revision>
  <dcterms:created xsi:type="dcterms:W3CDTF">2015-07-29T07:12:09Z</dcterms:created>
  <dcterms:modified xsi:type="dcterms:W3CDTF">2015-08-13T08:59:59Z</dcterms:modified>
</cp:coreProperties>
</file>